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5" d="100"/>
          <a:sy n="155" d="100"/>
        </p:scale>
        <p:origin x="498"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log.sciencenet.cn/u/jerrycueb"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s://blog.csdn.net/lys_828"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39A7E-DCA0-2402-7DBA-9D2A434E78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0BFDF52C-CE10-9799-951B-F8CD693EA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D9E849DA-36B4-3CD7-5536-3BCD2AF868F0}"/>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A55158D6-9ED4-8791-F8E8-E5FCAC302292}"/>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5DEDC49F-086A-BF27-37E4-3D9F54F6D8F0}"/>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406161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7D626-EF1F-A4DB-FF74-692CA8921D7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35344DD-C604-8E92-A0C7-C6BC85DEDC7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8D0E065E-8FEF-512D-8856-EEC178179447}"/>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9FC8D28E-2E34-B443-C46E-62A4F650AC05}"/>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86A66F81-A229-3BA8-CB97-66D013967EA8}"/>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394610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24D4AF-415B-891B-1867-0404C165AC1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BC4C378A-F569-3854-F0F6-E0322AB7B33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5EA9FDD-ED27-2080-23F9-12EB97EC775A}"/>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2836340A-81A9-22DE-DA39-5983E9953B3A}"/>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7728AAC4-D917-F9E5-0FE5-1B84F18F51A8}"/>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374339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A9C5B46-A398-353F-F208-A07501B900C9}"/>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pic>
        <p:nvPicPr>
          <p:cNvPr id="8" name="图片 7">
            <a:extLst>
              <a:ext uri="{FF2B5EF4-FFF2-40B4-BE49-F238E27FC236}">
                <a16:creationId xmlns:a16="http://schemas.microsoft.com/office/drawing/2014/main" id="{C737F8FF-B92C-EB8A-069A-E50E979AEA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122" r="16554" b="414"/>
          <a:stretch/>
        </p:blipFill>
        <p:spPr>
          <a:xfrm>
            <a:off x="0" y="1100517"/>
            <a:ext cx="4249930" cy="5754319"/>
          </a:xfrm>
          <a:prstGeom prst="rect">
            <a:avLst/>
          </a:prstGeom>
        </p:spPr>
      </p:pic>
      <p:sp>
        <p:nvSpPr>
          <p:cNvPr id="10" name="矩形 9">
            <a:extLst>
              <a:ext uri="{FF2B5EF4-FFF2-40B4-BE49-F238E27FC236}">
                <a16:creationId xmlns:a16="http://schemas.microsoft.com/office/drawing/2014/main" id="{6E0AD491-367E-D37A-E230-86D9CD4F77CB}"/>
              </a:ext>
            </a:extLst>
          </p:cNvPr>
          <p:cNvSpPr/>
          <p:nvPr userDrawn="1"/>
        </p:nvSpPr>
        <p:spPr>
          <a:xfrm>
            <a:off x="0" y="638851"/>
            <a:ext cx="12192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a:t>
            </a:r>
            <a:r>
              <a:rPr lang="en-US" altLang="zh-CN" sz="2000" b="1" dirty="0">
                <a:solidFill>
                  <a:schemeClr val="tx1"/>
                </a:solidFill>
                <a:latin typeface="Times New Roman" panose="02020603050405020304" pitchFamily="18" charset="0"/>
                <a:cs typeface="Times New Roman" panose="02020603050405020304" pitchFamily="18" charset="0"/>
              </a:rPr>
              <a:t>ython</a:t>
            </a:r>
            <a:r>
              <a:rPr lang="zh-CN" altLang="en-US">
                <a:latin typeface="华光粗黑_CNKI" panose="02000500000000000000" pitchFamily="2" charset="-122"/>
                <a:ea typeface="华光粗黑_CNKI" panose="02000500000000000000" pitchFamily="2" charset="-122"/>
              </a:rPr>
              <a:t>科学计量数据可视化</a:t>
            </a:r>
            <a:endParaRPr lang="en-US" dirty="0">
              <a:latin typeface="华光粗黑_CNKI" panose="02000500000000000000" pitchFamily="2" charset="-122"/>
              <a:ea typeface="华光粗黑_CNKI" panose="02000500000000000000" pitchFamily="2" charset="-122"/>
            </a:endParaRPr>
          </a:p>
        </p:txBody>
      </p:sp>
      <p:sp>
        <p:nvSpPr>
          <p:cNvPr id="13" name="矩形 12">
            <a:extLst>
              <a:ext uri="{FF2B5EF4-FFF2-40B4-BE49-F238E27FC236}">
                <a16:creationId xmlns:a16="http://schemas.microsoft.com/office/drawing/2014/main" id="{CE51676B-FE62-3C55-8E5C-68BFC140C986}"/>
              </a:ext>
            </a:extLst>
          </p:cNvPr>
          <p:cNvSpPr/>
          <p:nvPr userDrawn="1"/>
        </p:nvSpPr>
        <p:spPr>
          <a:xfrm>
            <a:off x="0" y="3164"/>
            <a:ext cx="12192000" cy="635686"/>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a:solidFill>
                  <a:schemeClr val="bg1"/>
                </a:solidFill>
                <a:latin typeface="Times New Roman" panose="02020603050405020304" pitchFamily="18" charset="0"/>
                <a:ea typeface="华光粗黑_CNKI" panose="02000500000000000000" pitchFamily="2" charset="-122"/>
                <a:cs typeface="Times New Roman" panose="02020603050405020304" pitchFamily="18" charset="0"/>
              </a:rPr>
              <a:t>科学计量与知识图谱系列丛书</a:t>
            </a:r>
            <a:endParaRPr lang="en-US" dirty="0">
              <a:solidFill>
                <a:schemeClr val="bg1"/>
              </a:solidFill>
              <a:latin typeface="华光粗黑_CNKI" panose="02000500000000000000" pitchFamily="2" charset="-122"/>
              <a:ea typeface="华光粗黑_CNKI" panose="02000500000000000000" pitchFamily="2" charset="-122"/>
            </a:endParaRPr>
          </a:p>
        </p:txBody>
      </p:sp>
      <p:sp>
        <p:nvSpPr>
          <p:cNvPr id="15" name="文本框 14">
            <a:extLst>
              <a:ext uri="{FF2B5EF4-FFF2-40B4-BE49-F238E27FC236}">
                <a16:creationId xmlns:a16="http://schemas.microsoft.com/office/drawing/2014/main" id="{AED5EBC2-C44E-E57C-C440-2054CD7903AB}"/>
              </a:ext>
            </a:extLst>
          </p:cNvPr>
          <p:cNvSpPr txBox="1"/>
          <p:nvPr userDrawn="1"/>
        </p:nvSpPr>
        <p:spPr>
          <a:xfrm>
            <a:off x="5496572" y="5067703"/>
            <a:ext cx="59540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a:latin typeface="宋体" panose="02010600030101010101" pitchFamily="2" charset="-122"/>
                <a:ea typeface="宋体" panose="02010600030101010101" pitchFamily="2" charset="-122"/>
              </a:rPr>
              <a:t>主讲人        李显（</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xinal828@163.com</a:t>
            </a:r>
            <a:r>
              <a:rPr lang="zh-CN" altLang="en-US" sz="24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DF1514DC-4BD5-2DBF-EFBB-45C9203F56E4}"/>
              </a:ext>
            </a:extLst>
          </p:cNvPr>
          <p:cNvSpPr txBox="1"/>
          <p:nvPr userDrawn="1"/>
        </p:nvSpPr>
        <p:spPr>
          <a:xfrm>
            <a:off x="4249929" y="5866534"/>
            <a:ext cx="7942069" cy="996107"/>
          </a:xfrm>
          <a:prstGeom prst="rect">
            <a:avLst/>
          </a:prstGeom>
          <a:noFill/>
        </p:spPr>
        <p:txBody>
          <a:bodyPr wrap="square" rtlCol="0">
            <a:spAutoFit/>
          </a:bodyPr>
          <a:lstStyle/>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引用格式</a:t>
            </a:r>
            <a:r>
              <a:rPr lang="en-US" altLang="zh-CN" sz="1400">
                <a:latin typeface="Arial" panose="020B0604020202020204" pitchFamily="34" charset="0"/>
                <a:ea typeface="宋体" panose="02010600030101010101" pitchFamily="2" charset="-122"/>
                <a:cs typeface="Arial" panose="020B0604020202020204" pitchFamily="34" charset="0"/>
              </a:rPr>
              <a:t>:</a:t>
            </a:r>
            <a:r>
              <a:rPr lang="zh-CN" altLang="en-US" sz="1400">
                <a:latin typeface="Arial" panose="020B0604020202020204" pitchFamily="34" charset="0"/>
                <a:ea typeface="宋体" panose="02010600030101010101" pitchFamily="2" charset="-122"/>
                <a:cs typeface="Arial" panose="020B0604020202020204" pitchFamily="34" charset="0"/>
              </a:rPr>
              <a:t>李显，李杰编著</a:t>
            </a:r>
            <a:r>
              <a:rPr lang="en-US" altLang="zh-CN" sz="1400">
                <a:latin typeface="Arial" panose="020B0604020202020204" pitchFamily="34" charset="0"/>
                <a:ea typeface="宋体" panose="02010600030101010101" pitchFamily="2" charset="-122"/>
                <a:cs typeface="Arial" panose="020B0604020202020204" pitchFamily="34" charset="0"/>
              </a:rPr>
              <a:t>.Python</a:t>
            </a:r>
            <a:r>
              <a:rPr lang="zh-CN" altLang="en-US" sz="1400">
                <a:latin typeface="Arial" panose="020B0604020202020204" pitchFamily="34" charset="0"/>
                <a:ea typeface="宋体" panose="02010600030101010101" pitchFamily="2" charset="-122"/>
                <a:cs typeface="Arial" panose="020B0604020202020204" pitchFamily="34" charset="0"/>
              </a:rPr>
              <a:t>科学计量数据可视化</a:t>
            </a:r>
            <a:r>
              <a:rPr lang="en-US" altLang="zh-CN" sz="1400">
                <a:latin typeface="Arial" panose="020B0604020202020204" pitchFamily="34" charset="0"/>
                <a:ea typeface="宋体" panose="02010600030101010101" pitchFamily="2" charset="-122"/>
                <a:cs typeface="Arial" panose="020B0604020202020204" pitchFamily="34" charset="0"/>
              </a:rPr>
              <a:t>[M].</a:t>
            </a:r>
            <a:r>
              <a:rPr lang="zh-CN" altLang="en-US" sz="1400">
                <a:latin typeface="Arial" panose="020B0604020202020204" pitchFamily="34" charset="0"/>
                <a:ea typeface="宋体" panose="02010600030101010101" pitchFamily="2" charset="-122"/>
                <a:cs typeface="Arial" panose="020B0604020202020204" pitchFamily="34" charset="0"/>
              </a:rPr>
              <a:t>北京：首都经济贸易大学出版社</a:t>
            </a:r>
            <a:r>
              <a:rPr lang="en-US" altLang="zh-CN" sz="1400">
                <a:latin typeface="Arial" panose="020B0604020202020204" pitchFamily="34" charset="0"/>
                <a:ea typeface="宋体" panose="02010600030101010101" pitchFamily="2" charset="-122"/>
                <a:cs typeface="Arial" panose="020B0604020202020204" pitchFamily="34" charset="0"/>
              </a:rPr>
              <a:t>.2023.</a:t>
            </a:r>
          </a:p>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李杰</a:t>
            </a:r>
            <a:r>
              <a:rPr lang="en-US" altLang="zh-CN" sz="1400">
                <a:latin typeface="Arial" panose="020B0604020202020204" pitchFamily="34" charset="0"/>
                <a:ea typeface="宋体" panose="02010600030101010101" pitchFamily="2" charset="-122"/>
                <a:cs typeface="Arial" panose="020B0604020202020204" pitchFamily="34" charset="0"/>
              </a:rPr>
              <a:t>. </a:t>
            </a:r>
            <a:r>
              <a:rPr lang="en-US" altLang="zh-CN" sz="1400">
                <a:latin typeface="Arial" panose="020B0604020202020204" pitchFamily="34" charset="0"/>
                <a:ea typeface="宋体" panose="02010600030101010101" pitchFamily="2" charset="-122"/>
                <a:cs typeface="Arial" panose="020B0604020202020204" pitchFamily="34" charset="0"/>
                <a:hlinkClick r:id="rId3">
                  <a:extLst>
                    <a:ext uri="{A12FA001-AC4F-418D-AE19-62706E023703}">
                      <ahyp:hlinkClr xmlns:ahyp="http://schemas.microsoft.com/office/drawing/2018/hyperlinkcolor" val="tx"/>
                    </a:ext>
                  </a:extLst>
                </a:hlinkClick>
              </a:rPr>
              <a:t>http://blog.sciencenet.cn/u/jerrycueb</a:t>
            </a:r>
            <a:r>
              <a:rPr lang="en-US" altLang="zh-CN" sz="1400">
                <a:latin typeface="Arial" panose="020B0604020202020204" pitchFamily="34" charset="0"/>
                <a:ea typeface="宋体" panose="02010600030101010101" pitchFamily="2" charset="-122"/>
                <a:cs typeface="Arial" panose="020B0604020202020204" pitchFamily="34" charset="0"/>
              </a:rPr>
              <a:t>.</a:t>
            </a:r>
          </a:p>
          <a:p>
            <a:pPr>
              <a:lnSpc>
                <a:spcPct val="120000"/>
              </a:lnSpc>
              <a:spcAft>
                <a:spcPts val="600"/>
              </a:spcAft>
            </a:pPr>
            <a:r>
              <a:rPr lang="zh-CN" altLang="en-US" sz="1400">
                <a:latin typeface="Arial" panose="020B0604020202020204" pitchFamily="34" charset="0"/>
                <a:ea typeface="宋体" panose="02010600030101010101" pitchFamily="2" charset="-122"/>
                <a:cs typeface="Arial" panose="020B0604020202020204" pitchFamily="34" charset="0"/>
              </a:rPr>
              <a:t>李显</a:t>
            </a:r>
            <a:r>
              <a:rPr lang="en-US" altLang="zh-CN" sz="1400">
                <a:latin typeface="Arial" panose="020B0604020202020204" pitchFamily="34" charset="0"/>
                <a:ea typeface="宋体" panose="02010600030101010101" pitchFamily="2" charset="-122"/>
                <a:cs typeface="Arial" panose="020B0604020202020204" pitchFamily="34" charset="0"/>
              </a:rPr>
              <a:t>. </a:t>
            </a:r>
            <a:r>
              <a:rPr lang="en-US" altLang="zh-CN" sz="1400">
                <a:latin typeface="Arial" panose="020B0604020202020204" pitchFamily="34" charset="0"/>
                <a:ea typeface="宋体" panose="02010600030101010101" pitchFamily="2" charset="-122"/>
                <a:cs typeface="Arial" panose="020B0604020202020204" pitchFamily="34" charset="0"/>
                <a:hlinkClick r:id="rId4">
                  <a:extLst>
                    <a:ext uri="{A12FA001-AC4F-418D-AE19-62706E023703}">
                      <ahyp:hlinkClr xmlns:ahyp="http://schemas.microsoft.com/office/drawing/2018/hyperlinkcolor" val="tx"/>
                    </a:ext>
                  </a:extLst>
                </a:hlinkClick>
              </a:rPr>
              <a:t>https://blog.csdn.net/lys_828</a:t>
            </a:r>
            <a:r>
              <a:rPr lang="en-US" altLang="zh-CN" sz="1400">
                <a:latin typeface="Arial" panose="020B0604020202020204" pitchFamily="34" charset="0"/>
                <a:ea typeface="宋体" panose="02010600030101010101" pitchFamily="2" charset="-122"/>
                <a:cs typeface="Arial" panose="020B0604020202020204" pitchFamily="34" charset="0"/>
              </a:rPr>
              <a:t>.</a:t>
            </a:r>
          </a:p>
        </p:txBody>
      </p:sp>
      <p:cxnSp>
        <p:nvCxnSpPr>
          <p:cNvPr id="7" name="直接连接符 6">
            <a:extLst>
              <a:ext uri="{FF2B5EF4-FFF2-40B4-BE49-F238E27FC236}">
                <a16:creationId xmlns:a16="http://schemas.microsoft.com/office/drawing/2014/main" id="{942EF4A5-640B-BF64-CE8F-2022F956917F}"/>
              </a:ext>
            </a:extLst>
          </p:cNvPr>
          <p:cNvCxnSpPr>
            <a:cxnSpLocks/>
          </p:cNvCxnSpPr>
          <p:nvPr userDrawn="1"/>
        </p:nvCxnSpPr>
        <p:spPr>
          <a:xfrm>
            <a:off x="4249930" y="5866534"/>
            <a:ext cx="794207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4181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3C90A4E-C326-4E58-9D3E-06CADF7922B5}"/>
              </a:ext>
            </a:extLst>
          </p:cNvPr>
          <p:cNvSpPr>
            <a:spLocks noGrp="1"/>
          </p:cNvSpPr>
          <p:nvPr>
            <p:ph type="dt" sz="half" idx="10"/>
          </p:nvPr>
        </p:nvSpPr>
        <p:spPr/>
        <p:txBody>
          <a:bodyPr/>
          <a:lstStyle/>
          <a:p>
            <a:fld id="{851F8B3B-54ED-4C5D-8AD7-EEA92521FCB7}" type="datetimeFigureOut">
              <a:rPr lang="en-US" smtClean="0"/>
              <a:t>1/2/2023</a:t>
            </a:fld>
            <a:endParaRPr lang="en-US"/>
          </a:p>
        </p:txBody>
      </p:sp>
      <p:sp>
        <p:nvSpPr>
          <p:cNvPr id="5" name="页脚占位符 4">
            <a:extLst>
              <a:ext uri="{FF2B5EF4-FFF2-40B4-BE49-F238E27FC236}">
                <a16:creationId xmlns:a16="http://schemas.microsoft.com/office/drawing/2014/main" id="{C6EC128A-CEFC-EDDC-7275-78B872365D5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FEAFD76-0CF2-3451-6833-DBD2CC200D60}"/>
              </a:ext>
            </a:extLst>
          </p:cNvPr>
          <p:cNvSpPr>
            <a:spLocks noGrp="1"/>
          </p:cNvSpPr>
          <p:nvPr>
            <p:ph type="sldNum" sz="quarter" idx="12"/>
          </p:nvPr>
        </p:nvSpPr>
        <p:spPr/>
        <p:txBody>
          <a:bodyPr/>
          <a:lstStyle/>
          <a:p>
            <a:fld id="{E288004B-62A0-411E-8E19-F725C07FD3FF}" type="slidenum">
              <a:rPr lang="en-US" smtClean="0"/>
              <a:t>‹#›</a:t>
            </a:fld>
            <a:endParaRPr lang="en-US"/>
          </a:p>
        </p:txBody>
      </p:sp>
      <p:sp>
        <p:nvSpPr>
          <p:cNvPr id="2" name="矩形 1">
            <a:extLst>
              <a:ext uri="{FF2B5EF4-FFF2-40B4-BE49-F238E27FC236}">
                <a16:creationId xmlns:a16="http://schemas.microsoft.com/office/drawing/2014/main" id="{0C87DB8F-3895-B742-3189-2FD654B288D3}"/>
              </a:ext>
            </a:extLst>
          </p:cNvPr>
          <p:cNvSpPr/>
          <p:nvPr userDrawn="1"/>
        </p:nvSpPr>
        <p:spPr>
          <a:xfrm>
            <a:off x="0" y="6466702"/>
            <a:ext cx="12192000" cy="391297"/>
          </a:xfrm>
          <a:prstGeom prst="rect">
            <a:avLst/>
          </a:prstGeom>
          <a:gradFill flip="none" rotWithShape="1">
            <a:gsLst>
              <a:gs pos="0">
                <a:schemeClr val="bg1">
                  <a:lumMod val="50000"/>
                </a:schemeClr>
              </a:gs>
              <a:gs pos="48000">
                <a:schemeClr val="tx1">
                  <a:lumMod val="85000"/>
                  <a:lumOff val="15000"/>
                </a:schemeClr>
              </a:gs>
              <a:gs pos="100000">
                <a:schemeClr val="tx1"/>
              </a:gs>
            </a:gsLst>
            <a:lin ang="54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矩形 2">
            <a:extLst>
              <a:ext uri="{FF2B5EF4-FFF2-40B4-BE49-F238E27FC236}">
                <a16:creationId xmlns:a16="http://schemas.microsoft.com/office/drawing/2014/main" id="{E5B07E66-0548-9C93-6DB1-2C3AA7320527}"/>
              </a:ext>
            </a:extLst>
          </p:cNvPr>
          <p:cNvSpPr/>
          <p:nvPr userDrawn="1"/>
        </p:nvSpPr>
        <p:spPr>
          <a:xfrm>
            <a:off x="0" y="0"/>
            <a:ext cx="12192000" cy="6466702"/>
          </a:xfrm>
          <a:prstGeom prst="rect">
            <a:avLst/>
          </a:prstGeom>
          <a:gradFill>
            <a:gsLst>
              <a:gs pos="0">
                <a:schemeClr val="bg1"/>
              </a:gs>
              <a:gs pos="48000">
                <a:schemeClr val="bg1">
                  <a:lumMod val="95000"/>
                </a:schemeClr>
              </a:gs>
              <a:gs pos="100000">
                <a:schemeClr val="bg1">
                  <a:lumMod val="85000"/>
                </a:schemeClr>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94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33B1-811F-DFA1-8A9E-276D9C97BE0F}"/>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1188A42-89DC-0242-CF34-0C9B7770218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4EC1BCD8-A474-B48C-7846-B09408F0918D}"/>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A1C1F61B-1CA6-67D4-6E27-941E1948CEAC}"/>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BC574E61-664D-7F23-8F87-37A0763F9C18}"/>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713121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A4B5E-EC92-BBF6-6E76-065EF6A8342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4D7D9E6-9DB6-6068-186B-2350A20133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7F16811-F16D-0BE5-5240-26ED0AED4D2C}"/>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29D14BF0-6EE0-4E05-7048-3AF74F06EA69}"/>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71E7B729-39FC-B9A8-AC9C-B00E041A3796}"/>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24175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2B633-01A9-4585-8BE4-65E3265A9E94}"/>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D11BAE0-106C-4DFE-9DEA-1689EE0C6B2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11535A4E-F32C-8971-0570-0C0535C6BCD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77D8AC5E-03F1-7CFB-560A-5E6A4C0068F5}"/>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6" name="页脚占位符 5">
            <a:extLst>
              <a:ext uri="{FF2B5EF4-FFF2-40B4-BE49-F238E27FC236}">
                <a16:creationId xmlns:a16="http://schemas.microsoft.com/office/drawing/2014/main" id="{45A16FB4-7061-D91F-A8C6-23CD9CC32C1B}"/>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41E2B754-10D6-8EC1-3F3B-A9B32E8416D9}"/>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27679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C6893-0F5C-B514-9E8B-5FFD35D41B02}"/>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8C11004-2FC9-376B-66F9-7643E353A5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5987E68-FB46-D452-31ED-D4102FE4AC2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A70FB95B-783B-C4BA-4596-DAD86D0566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BD9975E-4DF6-75CD-50CB-A3C8B858DC6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C27D8E16-97D8-8856-A0C4-43A93E021B50}"/>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8" name="页脚占位符 7">
            <a:extLst>
              <a:ext uri="{FF2B5EF4-FFF2-40B4-BE49-F238E27FC236}">
                <a16:creationId xmlns:a16="http://schemas.microsoft.com/office/drawing/2014/main" id="{20CEF3D7-E9E9-80BD-304C-49B2ADEDA383}"/>
              </a:ext>
            </a:extLst>
          </p:cNvPr>
          <p:cNvSpPr>
            <a:spLocks noGrp="1"/>
          </p:cNvSpPr>
          <p:nvPr>
            <p:ph type="ftr" sz="quarter" idx="11"/>
          </p:nvPr>
        </p:nvSpPr>
        <p:spPr/>
        <p:txBody>
          <a:bodyPr/>
          <a:lstStyle/>
          <a:p>
            <a:endParaRPr lang="en-US" dirty="0"/>
          </a:p>
        </p:txBody>
      </p:sp>
      <p:sp>
        <p:nvSpPr>
          <p:cNvPr id="9" name="灯片编号占位符 8">
            <a:extLst>
              <a:ext uri="{FF2B5EF4-FFF2-40B4-BE49-F238E27FC236}">
                <a16:creationId xmlns:a16="http://schemas.microsoft.com/office/drawing/2014/main" id="{1F582DFD-3A1A-844B-9A71-90F144AE507C}"/>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370142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E87FB-FE7E-64BD-66FA-E0CBFC803044}"/>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2A0BB608-C10D-60A3-0ECD-AB9501B52691}"/>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4" name="页脚占位符 3">
            <a:extLst>
              <a:ext uri="{FF2B5EF4-FFF2-40B4-BE49-F238E27FC236}">
                <a16:creationId xmlns:a16="http://schemas.microsoft.com/office/drawing/2014/main" id="{BF0DAA29-F42D-208A-65B4-7BB76E463ADD}"/>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9E9C42B7-E0A7-88B3-C8D1-A8F46E39296C}"/>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408283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360DC9A-1CF7-720C-E022-7A2348FC9D82}"/>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3" name="页脚占位符 2">
            <a:extLst>
              <a:ext uri="{FF2B5EF4-FFF2-40B4-BE49-F238E27FC236}">
                <a16:creationId xmlns:a16="http://schemas.microsoft.com/office/drawing/2014/main" id="{59D3CE07-5B25-0659-9138-E7277BA53145}"/>
              </a:ext>
            </a:extLst>
          </p:cNvPr>
          <p:cNvSpPr>
            <a:spLocks noGrp="1"/>
          </p:cNvSpPr>
          <p:nvPr>
            <p:ph type="ftr" sz="quarter" idx="11"/>
          </p:nvPr>
        </p:nvSpPr>
        <p:spPr/>
        <p:txBody>
          <a:bodyPr/>
          <a:lstStyle/>
          <a:p>
            <a:endParaRPr lang="en-US" dirty="0"/>
          </a:p>
        </p:txBody>
      </p:sp>
      <p:sp>
        <p:nvSpPr>
          <p:cNvPr id="4" name="灯片编号占位符 3">
            <a:extLst>
              <a:ext uri="{FF2B5EF4-FFF2-40B4-BE49-F238E27FC236}">
                <a16:creationId xmlns:a16="http://schemas.microsoft.com/office/drawing/2014/main" id="{E02C9DA3-FFA5-4978-E7B2-30C828C80ECE}"/>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142493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202E5-17C3-6A4C-480D-D0ECCD5035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208E71A9-31FC-09B9-A18B-67B3B0739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49651835-D348-F7E1-4906-ACEA9338F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F9AC71-0B41-82FE-45FE-F36618C8042D}"/>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6" name="页脚占位符 5">
            <a:extLst>
              <a:ext uri="{FF2B5EF4-FFF2-40B4-BE49-F238E27FC236}">
                <a16:creationId xmlns:a16="http://schemas.microsoft.com/office/drawing/2014/main" id="{BB04DF11-F0DD-283B-9AA2-79DA3B480E87}"/>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B360CDD9-ED63-FF3E-F856-810E3DA5D946}"/>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361151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68B1C-482F-5B25-E6FF-587076AF96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6C692EF0-21EE-D11E-49D0-66F8A9987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本占位符 3">
            <a:extLst>
              <a:ext uri="{FF2B5EF4-FFF2-40B4-BE49-F238E27FC236}">
                <a16:creationId xmlns:a16="http://schemas.microsoft.com/office/drawing/2014/main" id="{1B837959-4D3C-EBE8-831A-B987141E2F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C5A07D-6766-10EF-30A3-894B7CAD909D}"/>
              </a:ext>
            </a:extLst>
          </p:cNvPr>
          <p:cNvSpPr>
            <a:spLocks noGrp="1"/>
          </p:cNvSpPr>
          <p:nvPr>
            <p:ph type="dt" sz="half" idx="10"/>
          </p:nvPr>
        </p:nvSpPr>
        <p:spPr/>
        <p:txBody>
          <a:bodyPr/>
          <a:lstStyle/>
          <a:p>
            <a:fld id="{851F8B3B-54ED-4C5D-8AD7-EEA92521FCB7}" type="datetimeFigureOut">
              <a:rPr lang="en-US" smtClean="0"/>
              <a:t>1/2/2023</a:t>
            </a:fld>
            <a:endParaRPr lang="en-US" dirty="0"/>
          </a:p>
        </p:txBody>
      </p:sp>
      <p:sp>
        <p:nvSpPr>
          <p:cNvPr id="6" name="页脚占位符 5">
            <a:extLst>
              <a:ext uri="{FF2B5EF4-FFF2-40B4-BE49-F238E27FC236}">
                <a16:creationId xmlns:a16="http://schemas.microsoft.com/office/drawing/2014/main" id="{F4D17293-04A3-0F85-E052-59E653D98EE5}"/>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8CBC5B97-70DF-B13C-7A06-4E3268F05049}"/>
              </a:ext>
            </a:extLst>
          </p:cNvPr>
          <p:cNvSpPr>
            <a:spLocks noGrp="1"/>
          </p:cNvSpPr>
          <p:nvPr>
            <p:ph type="sldNum" sz="quarter" idx="12"/>
          </p:nvPr>
        </p:nvSpPr>
        <p:spPr/>
        <p:txBody>
          <a:bodyPr/>
          <a:lstStyle/>
          <a:p>
            <a:fld id="{E288004B-62A0-411E-8E19-F725C07FD3FF}" type="slidenum">
              <a:rPr lang="en-US" smtClean="0"/>
              <a:t>‹#›</a:t>
            </a:fld>
            <a:endParaRPr lang="en-US" dirty="0"/>
          </a:p>
        </p:txBody>
      </p:sp>
    </p:spTree>
    <p:extLst>
      <p:ext uri="{BB962C8B-B14F-4D97-AF65-F5344CB8AC3E}">
        <p14:creationId xmlns:p14="http://schemas.microsoft.com/office/powerpoint/2010/main" val="293914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E262917-2559-8B7B-8AF9-AB99149231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1C277456-3542-D67C-2A5A-2E30F1069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BDD760B-E7BA-B5A3-48D4-F6086F96F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F8B3B-54ED-4C5D-8AD7-EEA92521FCB7}" type="datetimeFigureOut">
              <a:rPr lang="en-US" smtClean="0"/>
              <a:t>1/2/2023</a:t>
            </a:fld>
            <a:endParaRPr lang="en-US" dirty="0"/>
          </a:p>
        </p:txBody>
      </p:sp>
      <p:sp>
        <p:nvSpPr>
          <p:cNvPr id="5" name="页脚占位符 4">
            <a:extLst>
              <a:ext uri="{FF2B5EF4-FFF2-40B4-BE49-F238E27FC236}">
                <a16:creationId xmlns:a16="http://schemas.microsoft.com/office/drawing/2014/main" id="{39298E31-4D39-09BF-DAA3-B51974D78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a:extLst>
              <a:ext uri="{FF2B5EF4-FFF2-40B4-BE49-F238E27FC236}">
                <a16:creationId xmlns:a16="http://schemas.microsoft.com/office/drawing/2014/main" id="{E71CCCCB-6562-14F0-F4B7-41F723AB05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8004B-62A0-411E-8E19-F725C07FD3FF}" type="slidenum">
              <a:rPr lang="en-US" smtClean="0"/>
              <a:t>‹#›</a:t>
            </a:fld>
            <a:endParaRPr lang="en-US" dirty="0"/>
          </a:p>
        </p:txBody>
      </p:sp>
    </p:spTree>
    <p:extLst>
      <p:ext uri="{BB962C8B-B14F-4D97-AF65-F5344CB8AC3E}">
        <p14:creationId xmlns:p14="http://schemas.microsoft.com/office/powerpoint/2010/main" val="428484944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0CEC76-5FAF-B8AB-C204-1DC48BFA0088}"/>
              </a:ext>
            </a:extLst>
          </p:cNvPr>
          <p:cNvSpPr txBox="1"/>
          <p:nvPr/>
        </p:nvSpPr>
        <p:spPr>
          <a:xfrm>
            <a:off x="6370320" y="3086072"/>
            <a:ext cx="4716780" cy="523220"/>
          </a:xfrm>
          <a:prstGeom prst="rect">
            <a:avLst/>
          </a:prstGeom>
          <a:noFill/>
        </p:spPr>
        <p:txBody>
          <a:bodyPr wrap="square">
            <a:spAutoFit/>
          </a:bodyPr>
          <a:lstStyle/>
          <a:p>
            <a:r>
              <a:rPr lang="zh-CN" altLang="en-US" sz="2800">
                <a:latin typeface="华光粗黑_CNKI" panose="02000500000000000000" pitchFamily="2" charset="-122"/>
                <a:ea typeface="华光粗黑_CNKI" panose="02000500000000000000" pitchFamily="2" charset="-122"/>
              </a:rPr>
              <a:t>科技文献数据的描述性统计</a:t>
            </a:r>
            <a:endParaRPr lang="en-US" sz="2800">
              <a:latin typeface="华光粗黑_CNKI" panose="02000500000000000000" pitchFamily="2" charset="-122"/>
              <a:ea typeface="华光粗黑_CNKI" panose="02000500000000000000" pitchFamily="2" charset="-122"/>
            </a:endParaRPr>
          </a:p>
        </p:txBody>
      </p:sp>
    </p:spTree>
    <p:extLst>
      <p:ext uri="{BB962C8B-B14F-4D97-AF65-F5344CB8AC3E}">
        <p14:creationId xmlns:p14="http://schemas.microsoft.com/office/powerpoint/2010/main" val="2910391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446387" y="99640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点</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60AB836F-4B6E-EAA5-9B7A-07A50C0CA8CD}"/>
              </a:ext>
            </a:extLst>
          </p:cNvPr>
          <p:cNvSpPr txBox="1"/>
          <p:nvPr/>
        </p:nvSpPr>
        <p:spPr>
          <a:xfrm>
            <a:off x="615262" y="1453386"/>
            <a:ext cx="11105122" cy="1291379"/>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为减少后续地图模型加载数据的时间，可以先对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point_data</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字段进行频次统计，避免数据逐条加入到地图模型中。合并的目的是获取点数据对应的国家和地区，方便后续按照国家和地区对地理点数据进行分类</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并以</a:t>
            </a:r>
            <a:r>
              <a:rPr lang="en-US" sz="1800" kern="100">
                <a:effectLst/>
                <a:latin typeface="Times New Roman" panose="02020603050405020304" pitchFamily="18" charset="0"/>
                <a:ea typeface="宋体" panose="02010600030101010101" pitchFamily="2" charset="-122"/>
              </a:rPr>
              <a:t>xlsx</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文件格式输出到本地</a:t>
            </a:r>
            <a:r>
              <a:rPr lang="zh-CN" altLang="en-US" kern="100">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6" name="图片 5">
            <a:extLst>
              <a:ext uri="{FF2B5EF4-FFF2-40B4-BE49-F238E27FC236}">
                <a16:creationId xmlns:a16="http://schemas.microsoft.com/office/drawing/2014/main" id="{4AFB0B06-D89C-297F-FB97-8834B99C0B0D}"/>
              </a:ext>
            </a:extLst>
          </p:cNvPr>
          <p:cNvPicPr>
            <a:picLocks noChangeAspect="1"/>
          </p:cNvPicPr>
          <p:nvPr/>
        </p:nvPicPr>
        <p:blipFill rotWithShape="1">
          <a:blip r:embed="rId2"/>
          <a:srcRect r="45132"/>
          <a:stretch/>
        </p:blipFill>
        <p:spPr>
          <a:xfrm>
            <a:off x="1076582" y="2914991"/>
            <a:ext cx="3365672" cy="2396490"/>
          </a:xfrm>
          <a:prstGeom prst="rect">
            <a:avLst/>
          </a:prstGeom>
        </p:spPr>
      </p:pic>
      <p:pic>
        <p:nvPicPr>
          <p:cNvPr id="8" name="图片 7">
            <a:extLst>
              <a:ext uri="{FF2B5EF4-FFF2-40B4-BE49-F238E27FC236}">
                <a16:creationId xmlns:a16="http://schemas.microsoft.com/office/drawing/2014/main" id="{0B8E7DA6-7347-A623-2CBA-1DD7337F0365}"/>
              </a:ext>
            </a:extLst>
          </p:cNvPr>
          <p:cNvPicPr>
            <a:picLocks noChangeAspect="1"/>
          </p:cNvPicPr>
          <p:nvPr/>
        </p:nvPicPr>
        <p:blipFill rotWithShape="1">
          <a:blip r:embed="rId3"/>
          <a:srcRect r="15549"/>
          <a:stretch/>
        </p:blipFill>
        <p:spPr>
          <a:xfrm>
            <a:off x="5674987" y="2846519"/>
            <a:ext cx="4723223" cy="2384594"/>
          </a:xfrm>
          <a:prstGeom prst="rect">
            <a:avLst/>
          </a:prstGeom>
        </p:spPr>
      </p:pic>
    </p:spTree>
    <p:extLst>
      <p:ext uri="{BB962C8B-B14F-4D97-AF65-F5344CB8AC3E}">
        <p14:creationId xmlns:p14="http://schemas.microsoft.com/office/powerpoint/2010/main" val="4186566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446387" y="99640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点</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D3B2672-E375-80DC-F74C-6357F6F22985}"/>
              </a:ext>
            </a:extLst>
          </p:cNvPr>
          <p:cNvSpPr txBox="1"/>
          <p:nvPr/>
        </p:nvSpPr>
        <p:spPr>
          <a:xfrm>
            <a:off x="554767" y="1351632"/>
            <a:ext cx="11082466" cy="1667316"/>
          </a:xfrm>
          <a:prstGeom prst="rect">
            <a:avLst/>
          </a:prstGeom>
          <a:noFill/>
        </p:spPr>
        <p:txBody>
          <a:bodyPr wrap="square">
            <a:spAutoFit/>
          </a:bodyPr>
          <a:lstStyle/>
          <a:p>
            <a:pPr indent="457200" algn="just">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将地图模型修改为平面地图，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point_data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字段添加到位置窗口，位置属性选择完整地址，</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num</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字段添加到值窗口。设置完毕后，默认显示的是柱状图，可以通过调整图层选项和地图中视角转化方向键，显示柱状图的高度和显示的角度。特别注意一下左下角的进度条，表示对指定位置窗口中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point_data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字段汇总的数据进行逐条加载。如果处理数据的时不对</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piont_data</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字段进行频次统计后再导出，使用的数据量是</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6000+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条数据，相当于模型处理数值要多加载</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2000</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多条数据，而且在值窗口中也会多出按照相同字段进行相加求和运算的操作。因此在使用</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Excel</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绘制可视化地图时，尽量使得传入的数据是经过字段频次汇总统计过后的信息。</a:t>
            </a:r>
            <a:endParaRPr lang="en-US" sz="14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DE5EBC01-8358-91CF-9D77-1DEB551E83FA}"/>
              </a:ext>
            </a:extLst>
          </p:cNvPr>
          <p:cNvPicPr>
            <a:picLocks noChangeAspect="1"/>
          </p:cNvPicPr>
          <p:nvPr/>
        </p:nvPicPr>
        <p:blipFill>
          <a:blip r:embed="rId2"/>
          <a:stretch>
            <a:fillRect/>
          </a:stretch>
        </p:blipFill>
        <p:spPr>
          <a:xfrm>
            <a:off x="60083" y="3074385"/>
            <a:ext cx="4985896" cy="3044550"/>
          </a:xfrm>
          <a:prstGeom prst="rect">
            <a:avLst/>
          </a:prstGeom>
        </p:spPr>
      </p:pic>
      <p:pic>
        <p:nvPicPr>
          <p:cNvPr id="10" name="图片 9">
            <a:extLst>
              <a:ext uri="{FF2B5EF4-FFF2-40B4-BE49-F238E27FC236}">
                <a16:creationId xmlns:a16="http://schemas.microsoft.com/office/drawing/2014/main" id="{1E29F9B6-CD90-7CB1-C341-BDFBC9EE7D9B}"/>
              </a:ext>
            </a:extLst>
          </p:cNvPr>
          <p:cNvPicPr>
            <a:picLocks noChangeAspect="1"/>
          </p:cNvPicPr>
          <p:nvPr/>
        </p:nvPicPr>
        <p:blipFill>
          <a:blip r:embed="rId3"/>
          <a:stretch>
            <a:fillRect/>
          </a:stretch>
        </p:blipFill>
        <p:spPr>
          <a:xfrm>
            <a:off x="60083" y="3074384"/>
            <a:ext cx="5170785" cy="3044551"/>
          </a:xfrm>
          <a:prstGeom prst="rect">
            <a:avLst/>
          </a:prstGeom>
        </p:spPr>
      </p:pic>
      <p:pic>
        <p:nvPicPr>
          <p:cNvPr id="11" name="图片 10">
            <a:extLst>
              <a:ext uri="{FF2B5EF4-FFF2-40B4-BE49-F238E27FC236}">
                <a16:creationId xmlns:a16="http://schemas.microsoft.com/office/drawing/2014/main" id="{E3004201-4210-2541-6610-2F64F22B4EF9}"/>
              </a:ext>
            </a:extLst>
          </p:cNvPr>
          <p:cNvPicPr>
            <a:picLocks noChangeAspect="1"/>
          </p:cNvPicPr>
          <p:nvPr/>
        </p:nvPicPr>
        <p:blipFill rotWithShape="1">
          <a:blip r:embed="rId4"/>
          <a:srcRect b="2954"/>
          <a:stretch/>
        </p:blipFill>
        <p:spPr>
          <a:xfrm>
            <a:off x="3531476" y="3076486"/>
            <a:ext cx="5240629" cy="3058643"/>
          </a:xfrm>
          <a:prstGeom prst="rect">
            <a:avLst/>
          </a:prstGeom>
        </p:spPr>
      </p:pic>
      <p:pic>
        <p:nvPicPr>
          <p:cNvPr id="12" name="图片 11">
            <a:extLst>
              <a:ext uri="{FF2B5EF4-FFF2-40B4-BE49-F238E27FC236}">
                <a16:creationId xmlns:a16="http://schemas.microsoft.com/office/drawing/2014/main" id="{B376CF80-FC3E-5C2C-3EC6-804A94771FA0}"/>
              </a:ext>
            </a:extLst>
          </p:cNvPr>
          <p:cNvPicPr>
            <a:picLocks noChangeAspect="1"/>
          </p:cNvPicPr>
          <p:nvPr/>
        </p:nvPicPr>
        <p:blipFill>
          <a:blip r:embed="rId5"/>
          <a:stretch>
            <a:fillRect/>
          </a:stretch>
        </p:blipFill>
        <p:spPr>
          <a:xfrm>
            <a:off x="7028180" y="3074385"/>
            <a:ext cx="5163820" cy="3044550"/>
          </a:xfrm>
          <a:prstGeom prst="rect">
            <a:avLst/>
          </a:prstGeom>
        </p:spPr>
      </p:pic>
    </p:spTree>
    <p:extLst>
      <p:ext uri="{BB962C8B-B14F-4D97-AF65-F5344CB8AC3E}">
        <p14:creationId xmlns:p14="http://schemas.microsoft.com/office/powerpoint/2010/main" val="5059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14298"/>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Aft>
                <a:spcPts val="600"/>
              </a:spcAft>
            </a:pPr>
            <a:r>
              <a:rPr lang="en-US" kern="100">
                <a:latin typeface="Times New Roman" panose="02020603050405020304" pitchFamily="18" charset="0"/>
                <a:ea typeface="宋体" panose="02010600030101010101" pitchFamily="2" charset="-122"/>
                <a:cs typeface="Times New Roman" panose="02020603050405020304" pitchFamily="18" charset="0"/>
              </a:rPr>
              <a:t>6.4 </a:t>
            </a:r>
            <a:r>
              <a:rPr lang="zh-CN" altLang="en-US" kern="100">
                <a:latin typeface="Times New Roman" panose="02020603050405020304" pitchFamily="18" charset="0"/>
                <a:ea typeface="宋体" panose="02010600030101010101" pitchFamily="2" charset="-122"/>
                <a:cs typeface="Times New Roman" panose="02020603050405020304" pitchFamily="18" charset="0"/>
              </a:rPr>
              <a:t>标准参考出版年谱（</a:t>
            </a:r>
            <a:r>
              <a:rPr lang="en-US" altLang="zh-CN" kern="100">
                <a:latin typeface="Times New Roman" panose="02020603050405020304" pitchFamily="18" charset="0"/>
                <a:ea typeface="宋体" panose="02010600030101010101" pitchFamily="2" charset="-122"/>
                <a:cs typeface="Times New Roman" panose="02020603050405020304" pitchFamily="18" charset="0"/>
              </a:rPr>
              <a:t>Standard RPYS</a:t>
            </a:r>
            <a:r>
              <a:rPr lang="zh-CN" altLang="en-US" kern="100">
                <a:latin typeface="Times New Roman" panose="02020603050405020304" pitchFamily="18" charset="0"/>
                <a:ea typeface="宋体" panose="02010600030101010101" pitchFamily="2" charset="-122"/>
                <a:cs typeface="Times New Roman" panose="02020603050405020304" pitchFamily="18" charset="0"/>
              </a:rPr>
              <a:t>）</a:t>
            </a:r>
            <a:endParaRPr lang="en-US" kern="1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FCC55E79-6D82-D54A-390A-142A00860744}"/>
              </a:ext>
            </a:extLst>
          </p:cNvPr>
          <p:cNvPicPr>
            <a:picLocks noChangeAspect="1"/>
          </p:cNvPicPr>
          <p:nvPr/>
        </p:nvPicPr>
        <p:blipFill rotWithShape="1">
          <a:blip r:embed="rId2"/>
          <a:srcRect r="24745"/>
          <a:stretch/>
        </p:blipFill>
        <p:spPr>
          <a:xfrm>
            <a:off x="791175" y="2240779"/>
            <a:ext cx="4923825" cy="3987027"/>
          </a:xfrm>
          <a:prstGeom prst="rect">
            <a:avLst/>
          </a:prstGeom>
        </p:spPr>
      </p:pic>
      <p:sp>
        <p:nvSpPr>
          <p:cNvPr id="6" name="文本框 5">
            <a:extLst>
              <a:ext uri="{FF2B5EF4-FFF2-40B4-BE49-F238E27FC236}">
                <a16:creationId xmlns:a16="http://schemas.microsoft.com/office/drawing/2014/main" id="{D0CF7B6E-12E4-9911-AD26-7BCED04AE11A}"/>
              </a:ext>
            </a:extLst>
          </p:cNvPr>
          <p:cNvSpPr txBox="1"/>
          <p:nvPr/>
        </p:nvSpPr>
        <p:spPr>
          <a:xfrm>
            <a:off x="514350" y="817709"/>
            <a:ext cx="11465526" cy="1291379"/>
          </a:xfrm>
          <a:prstGeom prst="rect">
            <a:avLst/>
          </a:prstGeom>
          <a:noFill/>
        </p:spPr>
        <p:txBody>
          <a:bodyPr wrap="square">
            <a:spAutoFit/>
          </a:bodyPr>
          <a:lstStyle/>
          <a:p>
            <a:pPr indent="457200">
              <a:lnSpc>
                <a:spcPct val="150000"/>
              </a:lnSpc>
            </a:pPr>
            <a:r>
              <a:rPr lang="en-US" sz="1800" kern="100">
                <a:effectLst/>
                <a:latin typeface="Times New Roman" panose="02020603050405020304" pitchFamily="18" charset="0"/>
                <a:ea typeface="宋体" panose="02010600030101010101" pitchFamily="2" charset="-122"/>
              </a:rPr>
              <a:t>Standard RPYS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首先从出版物中挖掘被引用的参考文献，并按出版年份的前后顺序绘制频率分布，然后计算每个出版年份的引用文献数量偏离五年中位数的标准化程度。对于中位数的偏离可以用计数或百分比来表示，在重要的书籍或文章发表的年份会显示出峰值。</a:t>
            </a:r>
            <a:endParaRPr lang="en-US"/>
          </a:p>
        </p:txBody>
      </p:sp>
      <p:pic>
        <p:nvPicPr>
          <p:cNvPr id="14" name="图片 13">
            <a:extLst>
              <a:ext uri="{FF2B5EF4-FFF2-40B4-BE49-F238E27FC236}">
                <a16:creationId xmlns:a16="http://schemas.microsoft.com/office/drawing/2014/main" id="{FAB041BB-0A5B-75A4-F5E3-9B1D297A05CB}"/>
              </a:ext>
            </a:extLst>
          </p:cNvPr>
          <p:cNvPicPr>
            <a:picLocks noChangeAspect="1"/>
          </p:cNvPicPr>
          <p:nvPr/>
        </p:nvPicPr>
        <p:blipFill>
          <a:blip r:embed="rId3"/>
          <a:stretch>
            <a:fillRect/>
          </a:stretch>
        </p:blipFill>
        <p:spPr>
          <a:xfrm>
            <a:off x="6477000" y="1753587"/>
            <a:ext cx="4923823" cy="1879566"/>
          </a:xfrm>
          <a:prstGeom prst="rect">
            <a:avLst/>
          </a:prstGeom>
        </p:spPr>
      </p:pic>
      <p:pic>
        <p:nvPicPr>
          <p:cNvPr id="15" name="图片 14">
            <a:extLst>
              <a:ext uri="{FF2B5EF4-FFF2-40B4-BE49-F238E27FC236}">
                <a16:creationId xmlns:a16="http://schemas.microsoft.com/office/drawing/2014/main" id="{66B84B0B-40FF-D21A-B846-C39F93100DCE}"/>
              </a:ext>
            </a:extLst>
          </p:cNvPr>
          <p:cNvPicPr>
            <a:picLocks noChangeAspect="1"/>
          </p:cNvPicPr>
          <p:nvPr/>
        </p:nvPicPr>
        <p:blipFill>
          <a:blip r:embed="rId4"/>
          <a:stretch>
            <a:fillRect/>
          </a:stretch>
        </p:blipFill>
        <p:spPr>
          <a:xfrm>
            <a:off x="6477000" y="3753503"/>
            <a:ext cx="4923822" cy="2584591"/>
          </a:xfrm>
          <a:prstGeom prst="rect">
            <a:avLst/>
          </a:prstGeom>
        </p:spPr>
      </p:pic>
      <p:pic>
        <p:nvPicPr>
          <p:cNvPr id="16" name="图片 15">
            <a:extLst>
              <a:ext uri="{FF2B5EF4-FFF2-40B4-BE49-F238E27FC236}">
                <a16:creationId xmlns:a16="http://schemas.microsoft.com/office/drawing/2014/main" id="{69E8750D-4050-DB3A-9B44-462F427296FE}"/>
              </a:ext>
            </a:extLst>
          </p:cNvPr>
          <p:cNvPicPr>
            <a:picLocks noChangeAspect="1"/>
          </p:cNvPicPr>
          <p:nvPr/>
        </p:nvPicPr>
        <p:blipFill rotWithShape="1">
          <a:blip r:embed="rId5"/>
          <a:srcRect r="20823"/>
          <a:stretch/>
        </p:blipFill>
        <p:spPr>
          <a:xfrm>
            <a:off x="6845644" y="3727881"/>
            <a:ext cx="3509319" cy="2635833"/>
          </a:xfrm>
          <a:prstGeom prst="rect">
            <a:avLst/>
          </a:prstGeom>
        </p:spPr>
      </p:pic>
      <p:pic>
        <p:nvPicPr>
          <p:cNvPr id="17" name="图片 16">
            <a:extLst>
              <a:ext uri="{FF2B5EF4-FFF2-40B4-BE49-F238E27FC236}">
                <a16:creationId xmlns:a16="http://schemas.microsoft.com/office/drawing/2014/main" id="{DB33F0CE-6030-B274-0B91-9CF514775B4C}"/>
              </a:ext>
            </a:extLst>
          </p:cNvPr>
          <p:cNvPicPr>
            <a:picLocks noChangeAspect="1"/>
          </p:cNvPicPr>
          <p:nvPr/>
        </p:nvPicPr>
        <p:blipFill>
          <a:blip r:embed="rId6"/>
          <a:stretch>
            <a:fillRect/>
          </a:stretch>
        </p:blipFill>
        <p:spPr>
          <a:xfrm>
            <a:off x="7605584" y="3696586"/>
            <a:ext cx="4011011" cy="2641508"/>
          </a:xfrm>
          <a:prstGeom prst="rect">
            <a:avLst/>
          </a:prstGeom>
        </p:spPr>
      </p:pic>
    </p:spTree>
    <p:extLst>
      <p:ext uri="{BB962C8B-B14F-4D97-AF65-F5344CB8AC3E}">
        <p14:creationId xmlns:p14="http://schemas.microsoft.com/office/powerpoint/2010/main" val="384089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14298"/>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Aft>
                <a:spcPts val="600"/>
              </a:spcAft>
            </a:pPr>
            <a:r>
              <a:rPr lang="en-US" kern="100">
                <a:latin typeface="Times New Roman" panose="02020603050405020304" pitchFamily="18" charset="0"/>
                <a:ea typeface="宋体" panose="02010600030101010101" pitchFamily="2" charset="-122"/>
                <a:cs typeface="Times New Roman" panose="02020603050405020304" pitchFamily="18" charset="0"/>
              </a:rPr>
              <a:t>6.4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多维参考出版年谱（</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Multi RPYS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F626EC1-BEC8-CFB0-B3F1-659FC7526568}"/>
              </a:ext>
            </a:extLst>
          </p:cNvPr>
          <p:cNvPicPr>
            <a:picLocks noChangeAspect="1"/>
          </p:cNvPicPr>
          <p:nvPr/>
        </p:nvPicPr>
        <p:blipFill rotWithShape="1">
          <a:blip r:embed="rId2"/>
          <a:srcRect b="321"/>
          <a:stretch/>
        </p:blipFill>
        <p:spPr bwMode="auto">
          <a:xfrm>
            <a:off x="572872" y="1745459"/>
            <a:ext cx="5523128" cy="4678059"/>
          </a:xfrm>
          <a:prstGeom prst="rect">
            <a:avLst/>
          </a:prstGeom>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id="{B0484194-79E8-C2BD-DDAB-6C990E9146CA}"/>
              </a:ext>
            </a:extLst>
          </p:cNvPr>
          <p:cNvPicPr>
            <a:picLocks noChangeAspect="1"/>
          </p:cNvPicPr>
          <p:nvPr/>
        </p:nvPicPr>
        <p:blipFill rotWithShape="1">
          <a:blip r:embed="rId3"/>
          <a:srcRect r="21050"/>
          <a:stretch/>
        </p:blipFill>
        <p:spPr>
          <a:xfrm>
            <a:off x="6968195" y="1094845"/>
            <a:ext cx="4572635" cy="3355975"/>
          </a:xfrm>
          <a:prstGeom prst="rect">
            <a:avLst/>
          </a:prstGeom>
        </p:spPr>
      </p:pic>
      <p:pic>
        <p:nvPicPr>
          <p:cNvPr id="5" name="图片 4">
            <a:extLst>
              <a:ext uri="{FF2B5EF4-FFF2-40B4-BE49-F238E27FC236}">
                <a16:creationId xmlns:a16="http://schemas.microsoft.com/office/drawing/2014/main" id="{27535480-58FB-BDBA-B7D5-93BDEC45EE20}"/>
              </a:ext>
            </a:extLst>
          </p:cNvPr>
          <p:cNvPicPr>
            <a:picLocks noChangeAspect="1"/>
          </p:cNvPicPr>
          <p:nvPr/>
        </p:nvPicPr>
        <p:blipFill>
          <a:blip r:embed="rId4"/>
          <a:stretch>
            <a:fillRect/>
          </a:stretch>
        </p:blipFill>
        <p:spPr>
          <a:xfrm>
            <a:off x="6968195" y="4606703"/>
            <a:ext cx="4572635" cy="1816815"/>
          </a:xfrm>
          <a:prstGeom prst="rect">
            <a:avLst/>
          </a:prstGeom>
        </p:spPr>
      </p:pic>
      <p:sp>
        <p:nvSpPr>
          <p:cNvPr id="7" name="文本框 6">
            <a:extLst>
              <a:ext uri="{FF2B5EF4-FFF2-40B4-BE49-F238E27FC236}">
                <a16:creationId xmlns:a16="http://schemas.microsoft.com/office/drawing/2014/main" id="{EF86037A-7854-0760-5C60-EC6714E88229}"/>
              </a:ext>
            </a:extLst>
          </p:cNvPr>
          <p:cNvSpPr txBox="1"/>
          <p:nvPr/>
        </p:nvSpPr>
        <p:spPr>
          <a:xfrm>
            <a:off x="0" y="817709"/>
            <a:ext cx="6682959" cy="870751"/>
          </a:xfrm>
          <a:prstGeom prst="rect">
            <a:avLst/>
          </a:prstGeom>
          <a:noFill/>
        </p:spPr>
        <p:txBody>
          <a:bodyPr wrap="square">
            <a:spAutoFit/>
          </a:bodyPr>
          <a:lstStyle/>
          <a:p>
            <a:pPr indent="457200">
              <a:lnSpc>
                <a:spcPct val="150000"/>
              </a:lnSpc>
            </a:pPr>
            <a:r>
              <a:rPr lang="en-US" kern="100">
                <a:effectLst/>
                <a:latin typeface="Times New Roman" panose="02020603050405020304" pitchFamily="18" charset="0"/>
                <a:ea typeface="宋体" panose="02010600030101010101" pitchFamily="2" charset="-122"/>
              </a:rPr>
              <a:t>Multi RPYS</a:t>
            </a:r>
            <a:r>
              <a:rPr lang="zh-CN" kern="100">
                <a:effectLst/>
                <a:latin typeface="Times New Roman" panose="02020603050405020304" pitchFamily="18" charset="0"/>
                <a:ea typeface="宋体" panose="02010600030101010101" pitchFamily="2" charset="-122"/>
                <a:cs typeface="Times New Roman" panose="02020603050405020304" pitchFamily="18" charset="0"/>
              </a:rPr>
              <a:t>是</a:t>
            </a:r>
            <a:r>
              <a:rPr lang="en-US" kern="100">
                <a:effectLst/>
                <a:latin typeface="Times New Roman" panose="02020603050405020304" pitchFamily="18" charset="0"/>
                <a:ea typeface="宋体" panose="02010600030101010101" pitchFamily="2" charset="-122"/>
              </a:rPr>
              <a:t>Standard RPYS</a:t>
            </a:r>
            <a:r>
              <a:rPr lang="zh-CN" kern="100">
                <a:effectLst/>
                <a:latin typeface="Times New Roman" panose="02020603050405020304" pitchFamily="18" charset="0"/>
                <a:ea typeface="宋体" panose="02010600030101010101" pitchFamily="2" charset="-122"/>
                <a:cs typeface="Times New Roman" panose="02020603050405020304" pitchFamily="18" charset="0"/>
              </a:rPr>
              <a:t>的延伸，即是根据原始引用文章的出版年份对其进行细分，并对每篇文章进行</a:t>
            </a:r>
            <a:r>
              <a:rPr lang="en-US" kern="100">
                <a:effectLst/>
                <a:latin typeface="Times New Roman" panose="02020603050405020304" pitchFamily="18" charset="0"/>
                <a:ea typeface="宋体" panose="02010600030101010101" pitchFamily="2" charset="-122"/>
              </a:rPr>
              <a:t>Standard RPYS</a:t>
            </a:r>
            <a:r>
              <a:rPr lang="zh-CN" kern="100">
                <a:effectLst/>
                <a:latin typeface="Times New Roman" panose="02020603050405020304" pitchFamily="18" charset="0"/>
                <a:ea typeface="宋体" panose="02010600030101010101" pitchFamily="2" charset="-122"/>
                <a:cs typeface="Times New Roman" panose="02020603050405020304" pitchFamily="18" charset="0"/>
              </a:rPr>
              <a:t>分析</a:t>
            </a:r>
            <a:endParaRPr lang="en-US" kern="10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60218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知识单元的频次统计与分布</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B7F602F-CAA7-DC0A-C169-491628B4DAEC}"/>
              </a:ext>
            </a:extLst>
          </p:cNvPr>
          <p:cNvSpPr txBox="1"/>
          <p:nvPr/>
        </p:nvSpPr>
        <p:spPr>
          <a:xfrm>
            <a:off x="446387" y="1030261"/>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6.1.1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知识单元简单阅览</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9E5BD05D-0D06-6C61-4ADC-086B77F8DA68}"/>
              </a:ext>
            </a:extLst>
          </p:cNvPr>
          <p:cNvPicPr>
            <a:picLocks noChangeAspect="1"/>
          </p:cNvPicPr>
          <p:nvPr/>
        </p:nvPicPr>
        <p:blipFill>
          <a:blip r:embed="rId2"/>
          <a:stretch>
            <a:fillRect/>
          </a:stretch>
        </p:blipFill>
        <p:spPr>
          <a:xfrm>
            <a:off x="232153" y="2296152"/>
            <a:ext cx="5734809" cy="3955711"/>
          </a:xfrm>
          <a:prstGeom prst="rect">
            <a:avLst/>
          </a:prstGeom>
        </p:spPr>
      </p:pic>
      <p:sp>
        <p:nvSpPr>
          <p:cNvPr id="8" name="文本框 7">
            <a:extLst>
              <a:ext uri="{FF2B5EF4-FFF2-40B4-BE49-F238E27FC236}">
                <a16:creationId xmlns:a16="http://schemas.microsoft.com/office/drawing/2014/main" id="{308D762C-D47F-1C57-80C5-17F7E43DE187}"/>
              </a:ext>
            </a:extLst>
          </p:cNvPr>
          <p:cNvSpPr txBox="1"/>
          <p:nvPr/>
        </p:nvSpPr>
        <p:spPr>
          <a:xfrm>
            <a:off x="232153" y="1320526"/>
            <a:ext cx="11790971" cy="875881"/>
          </a:xfrm>
          <a:prstGeom prst="rect">
            <a:avLst/>
          </a:prstGeom>
          <a:noFill/>
        </p:spPr>
        <p:txBody>
          <a:bodyPr wrap="square">
            <a:spAutoFit/>
          </a:bodyPr>
          <a:lstStyle/>
          <a:p>
            <a:pPr indent="457200">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glimpse()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方调用后返回一个字符串类型数据，可快速获取记录集合的简单预览。预览的内容是对高发文作者、高载文期刊、高被引文献进行排名，还会有提示当前查询的时间，记录集合中的文献数量以及文献来源的地址</a:t>
            </a:r>
            <a:endParaRPr lang="en-US"/>
          </a:p>
        </p:txBody>
      </p:sp>
      <p:pic>
        <p:nvPicPr>
          <p:cNvPr id="9" name="图片 8">
            <a:extLst>
              <a:ext uri="{FF2B5EF4-FFF2-40B4-BE49-F238E27FC236}">
                <a16:creationId xmlns:a16="http://schemas.microsoft.com/office/drawing/2014/main" id="{9026DE68-8033-8485-644C-F8F8A00D8FB6}"/>
              </a:ext>
            </a:extLst>
          </p:cNvPr>
          <p:cNvPicPr>
            <a:picLocks noChangeAspect="1"/>
          </p:cNvPicPr>
          <p:nvPr/>
        </p:nvPicPr>
        <p:blipFill>
          <a:blip r:embed="rId3"/>
          <a:stretch>
            <a:fillRect/>
          </a:stretch>
        </p:blipFill>
        <p:spPr>
          <a:xfrm>
            <a:off x="6127638" y="2312891"/>
            <a:ext cx="5734809" cy="496476"/>
          </a:xfrm>
          <a:prstGeom prst="rect">
            <a:avLst/>
          </a:prstGeom>
        </p:spPr>
      </p:pic>
      <p:pic>
        <p:nvPicPr>
          <p:cNvPr id="10" name="图片 9">
            <a:extLst>
              <a:ext uri="{FF2B5EF4-FFF2-40B4-BE49-F238E27FC236}">
                <a16:creationId xmlns:a16="http://schemas.microsoft.com/office/drawing/2014/main" id="{E7CEB865-47ED-2040-01F7-360DC8AD0D63}"/>
              </a:ext>
            </a:extLst>
          </p:cNvPr>
          <p:cNvPicPr>
            <a:picLocks noChangeAspect="1"/>
          </p:cNvPicPr>
          <p:nvPr/>
        </p:nvPicPr>
        <p:blipFill>
          <a:blip r:embed="rId4"/>
          <a:stretch>
            <a:fillRect/>
          </a:stretch>
        </p:blipFill>
        <p:spPr>
          <a:xfrm>
            <a:off x="6127638" y="3136704"/>
            <a:ext cx="5734809" cy="2760394"/>
          </a:xfrm>
          <a:prstGeom prst="rect">
            <a:avLst/>
          </a:prstGeom>
        </p:spPr>
      </p:pic>
      <p:sp>
        <p:nvSpPr>
          <p:cNvPr id="12" name="文本框 11">
            <a:extLst>
              <a:ext uri="{FF2B5EF4-FFF2-40B4-BE49-F238E27FC236}">
                <a16:creationId xmlns:a16="http://schemas.microsoft.com/office/drawing/2014/main" id="{8021A84E-77B8-ABA9-791A-0D416402366E}"/>
              </a:ext>
            </a:extLst>
          </p:cNvPr>
          <p:cNvSpPr txBox="1"/>
          <p:nvPr/>
        </p:nvSpPr>
        <p:spPr>
          <a:xfrm>
            <a:off x="7471204" y="6039769"/>
            <a:ext cx="367696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知识单元，即为</a:t>
            </a:r>
            <a:r>
              <a:rPr lang="en-US" sz="1800" kern="100">
                <a:effectLst/>
                <a:latin typeface="Times New Roman" panose="02020603050405020304" pitchFamily="18" charset="0"/>
                <a:ea typeface="宋体" panose="02010600030101010101" pitchFamily="2" charset="-122"/>
              </a:rPr>
              <a:t>WOS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字段标识</a:t>
            </a:r>
            <a:endParaRPr lang="en-US"/>
          </a:p>
        </p:txBody>
      </p:sp>
    </p:spTree>
    <p:extLst>
      <p:ext uri="{BB962C8B-B14F-4D97-AF65-F5344CB8AC3E}">
        <p14:creationId xmlns:p14="http://schemas.microsoft.com/office/powerpoint/2010/main" val="138296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知识单元的频次统计与分布</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B7F602F-CAA7-DC0A-C169-491628B4DAEC}"/>
              </a:ext>
            </a:extLst>
          </p:cNvPr>
          <p:cNvSpPr txBox="1"/>
          <p:nvPr/>
        </p:nvSpPr>
        <p:spPr>
          <a:xfrm>
            <a:off x="446387" y="1030261"/>
            <a:ext cx="6094970" cy="717119"/>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a:t>
            </a:r>
            <a:r>
              <a:rPr lang="zh-CN" altLang="en-US" kern="100">
                <a:latin typeface="Times New Roman" panose="02020603050405020304" pitchFamily="18" charset="0"/>
                <a:ea typeface="宋体" panose="02010600030101010101" pitchFamily="2" charset="-122"/>
                <a:cs typeface="Times New Roman" panose="02020603050405020304" pitchFamily="18" charset="0"/>
              </a:rPr>
              <a:t>完整频次统计</a:t>
            </a:r>
            <a:endParaRPr lang="en-US" kern="100">
              <a:latin typeface="Times New Roman" panose="02020603050405020304" pitchFamily="18" charset="0"/>
              <a:ea typeface="宋体" panose="02010600030101010101" pitchFamily="2" charset="-122"/>
              <a:cs typeface="Times New Roman" panose="02020603050405020304" pitchFamily="18" charset="0"/>
            </a:endParaRPr>
          </a:p>
          <a:p>
            <a:pPr>
              <a:lnSpc>
                <a:spcPts val="2200"/>
              </a:lnSpc>
              <a:spcAft>
                <a:spcPts val="600"/>
              </a:spcAft>
            </a:pP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AA615887-9441-BF97-CE8F-E08EDB7C356B}"/>
              </a:ext>
            </a:extLst>
          </p:cNvPr>
          <p:cNvSpPr txBox="1"/>
          <p:nvPr/>
        </p:nvSpPr>
        <p:spPr>
          <a:xfrm>
            <a:off x="446387" y="1388820"/>
            <a:ext cx="5021223" cy="1291379"/>
          </a:xfrm>
          <a:prstGeom prst="rect">
            <a:avLst/>
          </a:prstGeom>
          <a:noFill/>
        </p:spPr>
        <p:txBody>
          <a:bodyPr wrap="square">
            <a:spAutoFit/>
          </a:bodyPr>
          <a:lstStyle/>
          <a:p>
            <a:pPr indent="457200">
              <a:lnSpc>
                <a:spcPct val="150000"/>
              </a:lnSpc>
            </a:pPr>
            <a:r>
              <a:rPr lang="en-US" sz="1800" i="1" kern="100">
                <a:effectLst/>
                <a:latin typeface="Times New Roman" panose="02020603050405020304" pitchFamily="18" charset="0"/>
                <a:ea typeface="宋体" panose="02010600030101010101" pitchFamily="2" charset="-122"/>
              </a:rPr>
              <a:t>RecordCollection</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对象</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借助</a:t>
            </a:r>
            <a:r>
              <a:rPr lang="en-US" altLang="zh-CN" kern="100">
                <a:solidFill>
                  <a:srgbClr val="C7254E"/>
                </a:solidFill>
                <a:latin typeface="Source Code Pro" panose="020B0509030403020204" pitchFamily="49" charset="0"/>
                <a:ea typeface="宋体" panose="02010600030101010101" pitchFamily="2" charset="-122"/>
              </a:rPr>
              <a:t>RC.makeDict()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转化为</a:t>
            </a:r>
            <a:r>
              <a:rPr lang="en-US" sz="1800" kern="100">
                <a:effectLst/>
                <a:latin typeface="Times New Roman" panose="02020603050405020304" pitchFamily="18" charset="0"/>
                <a:ea typeface="宋体" panose="02010600030101010101" pitchFamily="2" charset="-122"/>
              </a:rPr>
              <a:t>pandas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中的</a:t>
            </a:r>
            <a:r>
              <a:rPr lang="en-US" sz="1800" kern="100">
                <a:effectLst/>
                <a:latin typeface="Times New Roman" panose="02020603050405020304" pitchFamily="18" charset="0"/>
                <a:ea typeface="宋体" panose="02010600030101010101" pitchFamily="2" charset="-122"/>
              </a:rPr>
              <a:t>DataFrame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数据类型，借助后者强大的数据处理功能完成词频统计</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7" name="图片 6">
            <a:extLst>
              <a:ext uri="{FF2B5EF4-FFF2-40B4-BE49-F238E27FC236}">
                <a16:creationId xmlns:a16="http://schemas.microsoft.com/office/drawing/2014/main" id="{0850ACB6-9799-072B-2EC6-C74FEEAABE83}"/>
              </a:ext>
            </a:extLst>
          </p:cNvPr>
          <p:cNvPicPr>
            <a:picLocks noChangeAspect="1"/>
          </p:cNvPicPr>
          <p:nvPr/>
        </p:nvPicPr>
        <p:blipFill rotWithShape="1">
          <a:blip r:embed="rId2"/>
          <a:srcRect b="54621"/>
          <a:stretch/>
        </p:blipFill>
        <p:spPr>
          <a:xfrm>
            <a:off x="446388" y="2713407"/>
            <a:ext cx="5127508" cy="1291379"/>
          </a:xfrm>
          <a:prstGeom prst="rect">
            <a:avLst/>
          </a:prstGeom>
        </p:spPr>
      </p:pic>
      <p:pic>
        <p:nvPicPr>
          <p:cNvPr id="13" name="图片 12">
            <a:extLst>
              <a:ext uri="{FF2B5EF4-FFF2-40B4-BE49-F238E27FC236}">
                <a16:creationId xmlns:a16="http://schemas.microsoft.com/office/drawing/2014/main" id="{170A9867-0C92-F649-987F-F51251899144}"/>
              </a:ext>
            </a:extLst>
          </p:cNvPr>
          <p:cNvPicPr>
            <a:picLocks noChangeAspect="1"/>
          </p:cNvPicPr>
          <p:nvPr/>
        </p:nvPicPr>
        <p:blipFill>
          <a:blip r:embed="rId3"/>
          <a:stretch>
            <a:fillRect/>
          </a:stretch>
        </p:blipFill>
        <p:spPr>
          <a:xfrm>
            <a:off x="5956146" y="2304339"/>
            <a:ext cx="6179185" cy="1522095"/>
          </a:xfrm>
          <a:prstGeom prst="rect">
            <a:avLst/>
          </a:prstGeom>
        </p:spPr>
      </p:pic>
      <p:pic>
        <p:nvPicPr>
          <p:cNvPr id="14" name="图片 13">
            <a:extLst>
              <a:ext uri="{FF2B5EF4-FFF2-40B4-BE49-F238E27FC236}">
                <a16:creationId xmlns:a16="http://schemas.microsoft.com/office/drawing/2014/main" id="{5F2DF494-176F-8818-BD57-EFE56D72D6CE}"/>
              </a:ext>
            </a:extLst>
          </p:cNvPr>
          <p:cNvPicPr>
            <a:picLocks noChangeAspect="1"/>
          </p:cNvPicPr>
          <p:nvPr/>
        </p:nvPicPr>
        <p:blipFill>
          <a:blip r:embed="rId4"/>
          <a:stretch>
            <a:fillRect/>
          </a:stretch>
        </p:blipFill>
        <p:spPr>
          <a:xfrm>
            <a:off x="8606849" y="3962070"/>
            <a:ext cx="3585151" cy="2490147"/>
          </a:xfrm>
          <a:prstGeom prst="rect">
            <a:avLst/>
          </a:prstGeom>
        </p:spPr>
      </p:pic>
      <p:pic>
        <p:nvPicPr>
          <p:cNvPr id="15" name="图片 14">
            <a:extLst>
              <a:ext uri="{FF2B5EF4-FFF2-40B4-BE49-F238E27FC236}">
                <a16:creationId xmlns:a16="http://schemas.microsoft.com/office/drawing/2014/main" id="{C26217B1-C257-FF6A-5119-B51D61E34F19}"/>
              </a:ext>
            </a:extLst>
          </p:cNvPr>
          <p:cNvPicPr>
            <a:picLocks noChangeAspect="1"/>
          </p:cNvPicPr>
          <p:nvPr/>
        </p:nvPicPr>
        <p:blipFill rotWithShape="1">
          <a:blip r:embed="rId5"/>
          <a:srcRect r="51936"/>
          <a:stretch/>
        </p:blipFill>
        <p:spPr>
          <a:xfrm>
            <a:off x="5733696" y="5052144"/>
            <a:ext cx="2713353" cy="608279"/>
          </a:xfrm>
          <a:prstGeom prst="rect">
            <a:avLst/>
          </a:prstGeom>
        </p:spPr>
      </p:pic>
      <p:sp>
        <p:nvSpPr>
          <p:cNvPr id="17" name="文本框 16">
            <a:extLst>
              <a:ext uri="{FF2B5EF4-FFF2-40B4-BE49-F238E27FC236}">
                <a16:creationId xmlns:a16="http://schemas.microsoft.com/office/drawing/2014/main" id="{5A38964B-348A-F17E-7D5A-B3712697ADBB}"/>
              </a:ext>
            </a:extLst>
          </p:cNvPr>
          <p:cNvSpPr txBox="1"/>
          <p:nvPr/>
        </p:nvSpPr>
        <p:spPr>
          <a:xfrm>
            <a:off x="5703238" y="1030261"/>
            <a:ext cx="6685003" cy="1291379"/>
          </a:xfrm>
          <a:prstGeom prst="rect">
            <a:avLst/>
          </a:prstGeom>
          <a:noFill/>
        </p:spPr>
        <p:txBody>
          <a:bodyPr wrap="square">
            <a:spAutoFit/>
          </a:bodyPr>
          <a:lstStyle/>
          <a:p>
            <a:pPr indent="457200">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1</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）知识单元类别中唯一内容的频次统计分析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即对单元格中存在只有一项元素的字段进行频次统计分析</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，比如期刊信息统计。</a:t>
            </a:r>
            <a:endParaRPr lang="en-US"/>
          </a:p>
        </p:txBody>
      </p:sp>
      <p:pic>
        <p:nvPicPr>
          <p:cNvPr id="18" name="图片 17">
            <a:extLst>
              <a:ext uri="{FF2B5EF4-FFF2-40B4-BE49-F238E27FC236}">
                <a16:creationId xmlns:a16="http://schemas.microsoft.com/office/drawing/2014/main" id="{6DDE260E-1D6B-2375-071A-3A521D4C2013}"/>
              </a:ext>
            </a:extLst>
          </p:cNvPr>
          <p:cNvPicPr>
            <a:picLocks noChangeAspect="1"/>
          </p:cNvPicPr>
          <p:nvPr/>
        </p:nvPicPr>
        <p:blipFill rotWithShape="1">
          <a:blip r:embed="rId6"/>
          <a:srcRect t="-967" r="35730" b="967"/>
          <a:stretch/>
        </p:blipFill>
        <p:spPr>
          <a:xfrm>
            <a:off x="500650" y="4281203"/>
            <a:ext cx="4052561" cy="1379220"/>
          </a:xfrm>
          <a:prstGeom prst="rect">
            <a:avLst/>
          </a:prstGeom>
        </p:spPr>
      </p:pic>
      <p:sp>
        <p:nvSpPr>
          <p:cNvPr id="19" name="文本框 18">
            <a:extLst>
              <a:ext uri="{FF2B5EF4-FFF2-40B4-BE49-F238E27FC236}">
                <a16:creationId xmlns:a16="http://schemas.microsoft.com/office/drawing/2014/main" id="{D4220DA4-700B-4A58-4BB0-6D662C919644}"/>
              </a:ext>
            </a:extLst>
          </p:cNvPr>
          <p:cNvSpPr txBox="1"/>
          <p:nvPr/>
        </p:nvSpPr>
        <p:spPr>
          <a:xfrm>
            <a:off x="763053" y="5827739"/>
            <a:ext cx="3877985" cy="369332"/>
          </a:xfrm>
          <a:prstGeom prst="rect">
            <a:avLst/>
          </a:prstGeom>
          <a:noFill/>
        </p:spPr>
        <p:txBody>
          <a:bodyPr wrap="none" rtlCol="0">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转化后比原本数据集增加了四个字段</a:t>
            </a:r>
            <a:endParaRPr lang="en-US" kern="1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608A6F25-33EA-9BD4-015A-1BD4755E5A3F}"/>
              </a:ext>
            </a:extLst>
          </p:cNvPr>
          <p:cNvSpPr txBox="1"/>
          <p:nvPr/>
        </p:nvSpPr>
        <p:spPr>
          <a:xfrm>
            <a:off x="5938041" y="4601481"/>
            <a:ext cx="2492990" cy="369332"/>
          </a:xfrm>
          <a:prstGeom prst="rect">
            <a:avLst/>
          </a:prstGeom>
          <a:noFill/>
        </p:spPr>
        <p:txBody>
          <a:bodyPr wrap="none" rtlCol="0">
            <a:spAutoFit/>
          </a:bodyPr>
          <a:lstStyle/>
          <a:p>
            <a:r>
              <a:rPr lang="zh-CN" altLang="en-US" kern="100">
                <a:latin typeface="Times New Roman" panose="02020603050405020304" pitchFamily="18" charset="0"/>
                <a:ea typeface="宋体" panose="02010600030101010101" pitchFamily="2" charset="-122"/>
                <a:cs typeface="Times New Roman" panose="02020603050405020304" pitchFamily="18" charset="0"/>
              </a:rPr>
              <a:t>绘图前可设置绘图参数</a:t>
            </a:r>
            <a:endParaRPr lang="en-US" kern="10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391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知识单元的频次统计与分布</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B7F602F-CAA7-DC0A-C169-491628B4DAEC}"/>
              </a:ext>
            </a:extLst>
          </p:cNvPr>
          <p:cNvSpPr txBox="1"/>
          <p:nvPr/>
        </p:nvSpPr>
        <p:spPr>
          <a:xfrm>
            <a:off x="446387" y="1030261"/>
            <a:ext cx="6094970" cy="717119"/>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6.1.1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a:t>
            </a:r>
            <a:r>
              <a:rPr lang="zh-CN" altLang="en-US" kern="100">
                <a:latin typeface="Times New Roman" panose="02020603050405020304" pitchFamily="18" charset="0"/>
                <a:ea typeface="宋体" panose="02010600030101010101" pitchFamily="2" charset="-122"/>
                <a:cs typeface="Times New Roman" panose="02020603050405020304" pitchFamily="18" charset="0"/>
              </a:rPr>
              <a:t>完整频次统计</a:t>
            </a:r>
            <a:endParaRPr lang="en-US" kern="100">
              <a:latin typeface="Times New Roman" panose="02020603050405020304" pitchFamily="18" charset="0"/>
              <a:ea typeface="宋体" panose="02010600030101010101" pitchFamily="2" charset="-122"/>
              <a:cs typeface="Times New Roman" panose="02020603050405020304" pitchFamily="18" charset="0"/>
            </a:endParaRPr>
          </a:p>
          <a:p>
            <a:pPr>
              <a:lnSpc>
                <a:spcPts val="2200"/>
              </a:lnSpc>
              <a:spcAft>
                <a:spcPts val="600"/>
              </a:spcAft>
            </a:pP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DE07940F-A459-E277-6B45-3D2C120CD538}"/>
              </a:ext>
            </a:extLst>
          </p:cNvPr>
          <p:cNvPicPr>
            <a:picLocks noChangeAspect="1"/>
          </p:cNvPicPr>
          <p:nvPr/>
        </p:nvPicPr>
        <p:blipFill>
          <a:blip r:embed="rId2"/>
          <a:stretch>
            <a:fillRect/>
          </a:stretch>
        </p:blipFill>
        <p:spPr>
          <a:xfrm>
            <a:off x="607670" y="3710993"/>
            <a:ext cx="4631596" cy="2124477"/>
          </a:xfrm>
          <a:prstGeom prst="rect">
            <a:avLst/>
          </a:prstGeom>
        </p:spPr>
      </p:pic>
      <p:sp>
        <p:nvSpPr>
          <p:cNvPr id="8" name="文本框 7">
            <a:extLst>
              <a:ext uri="{FF2B5EF4-FFF2-40B4-BE49-F238E27FC236}">
                <a16:creationId xmlns:a16="http://schemas.microsoft.com/office/drawing/2014/main" id="{96BC2029-04D1-DA84-9AF9-C9A218FE537E}"/>
              </a:ext>
            </a:extLst>
          </p:cNvPr>
          <p:cNvSpPr txBox="1"/>
          <p:nvPr/>
        </p:nvSpPr>
        <p:spPr>
          <a:xfrm>
            <a:off x="446387" y="1309439"/>
            <a:ext cx="4848483" cy="2122376"/>
          </a:xfrm>
          <a:prstGeom prst="rect">
            <a:avLst/>
          </a:prstGeom>
          <a:noFill/>
        </p:spPr>
        <p:txBody>
          <a:bodyPr wrap="square">
            <a:spAutoFit/>
          </a:bodyPr>
          <a:lstStyle/>
          <a:p>
            <a:pPr indent="457200">
              <a:lnSpc>
                <a:spcPct val="150000"/>
              </a:lnSpc>
            </a:pP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plot()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方法中只指定</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kind</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参数，会使用默认的绘图参数进行绘制，也可以根据需求添加更多详细的参数设置。比如饼图</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kind=pie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中的标签信息、显示突出、边线，画布大小等均可以通过参数进行调整</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sp>
        <p:nvSpPr>
          <p:cNvPr id="10" name="文本框 9">
            <a:extLst>
              <a:ext uri="{FF2B5EF4-FFF2-40B4-BE49-F238E27FC236}">
                <a16:creationId xmlns:a16="http://schemas.microsoft.com/office/drawing/2014/main" id="{13656E50-EF07-E12B-75FB-592D99477DB4}"/>
              </a:ext>
            </a:extLst>
          </p:cNvPr>
          <p:cNvSpPr txBox="1"/>
          <p:nvPr/>
        </p:nvSpPr>
        <p:spPr>
          <a:xfrm>
            <a:off x="5650643" y="1388820"/>
            <a:ext cx="6094970" cy="1291379"/>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如果字段中的元素属于连续型（即元素是数值），不再需要进行字段的频次统计分析，而是要进行数据分布的探究</a:t>
            </a:r>
            <a:r>
              <a:rPr lang="zh-CN" altLang="en-US" kern="100">
                <a:latin typeface="Times New Roman" panose="02020603050405020304" pitchFamily="18" charset="0"/>
                <a:ea typeface="宋体" panose="02010600030101010101" pitchFamily="2" charset="-122"/>
                <a:cs typeface="Times New Roman" panose="02020603050405020304" pitchFamily="18" charset="0"/>
              </a:rPr>
              <a:t>，比如直方图和箱型图绘制。</a:t>
            </a:r>
            <a:endParaRPr lang="en-US"/>
          </a:p>
        </p:txBody>
      </p:sp>
      <p:pic>
        <p:nvPicPr>
          <p:cNvPr id="11" name="图片 10">
            <a:extLst>
              <a:ext uri="{FF2B5EF4-FFF2-40B4-BE49-F238E27FC236}">
                <a16:creationId xmlns:a16="http://schemas.microsoft.com/office/drawing/2014/main" id="{4A1D3C17-F101-E367-65B4-F0915EB65A2A}"/>
              </a:ext>
            </a:extLst>
          </p:cNvPr>
          <p:cNvPicPr>
            <a:picLocks noChangeAspect="1"/>
          </p:cNvPicPr>
          <p:nvPr/>
        </p:nvPicPr>
        <p:blipFill>
          <a:blip r:embed="rId3"/>
          <a:stretch>
            <a:fillRect/>
          </a:stretch>
        </p:blipFill>
        <p:spPr>
          <a:xfrm>
            <a:off x="5714999" y="2851448"/>
            <a:ext cx="3762558" cy="2652706"/>
          </a:xfrm>
          <a:prstGeom prst="rect">
            <a:avLst/>
          </a:prstGeom>
        </p:spPr>
      </p:pic>
      <p:pic>
        <p:nvPicPr>
          <p:cNvPr id="12" name="图片 11">
            <a:extLst>
              <a:ext uri="{FF2B5EF4-FFF2-40B4-BE49-F238E27FC236}">
                <a16:creationId xmlns:a16="http://schemas.microsoft.com/office/drawing/2014/main" id="{F0BF72EB-8635-91B8-68B1-DE46165E9417}"/>
              </a:ext>
            </a:extLst>
          </p:cNvPr>
          <p:cNvPicPr>
            <a:picLocks noChangeAspect="1"/>
          </p:cNvPicPr>
          <p:nvPr/>
        </p:nvPicPr>
        <p:blipFill rotWithShape="1">
          <a:blip r:embed="rId4"/>
          <a:srcRect r="41450"/>
          <a:stretch/>
        </p:blipFill>
        <p:spPr>
          <a:xfrm>
            <a:off x="9681671" y="2809891"/>
            <a:ext cx="2280337" cy="2659289"/>
          </a:xfrm>
          <a:prstGeom prst="rect">
            <a:avLst/>
          </a:prstGeom>
        </p:spPr>
      </p:pic>
    </p:spTree>
    <p:extLst>
      <p:ext uri="{BB962C8B-B14F-4D97-AF65-F5344CB8AC3E}">
        <p14:creationId xmlns:p14="http://schemas.microsoft.com/office/powerpoint/2010/main" val="202968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知识单元的频次统计与分布</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B7F602F-CAA7-DC0A-C169-491628B4DAEC}"/>
              </a:ext>
            </a:extLst>
          </p:cNvPr>
          <p:cNvSpPr txBox="1"/>
          <p:nvPr/>
        </p:nvSpPr>
        <p:spPr>
          <a:xfrm>
            <a:off x="446387" y="1030261"/>
            <a:ext cx="6094970" cy="717119"/>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6.1.2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知识单元</a:t>
            </a:r>
            <a:r>
              <a:rPr lang="zh-CN" altLang="en-US" kern="100">
                <a:latin typeface="Times New Roman" panose="02020603050405020304" pitchFamily="18" charset="0"/>
                <a:ea typeface="宋体" panose="02010600030101010101" pitchFamily="2" charset="-122"/>
                <a:cs typeface="Times New Roman" panose="02020603050405020304" pitchFamily="18" charset="0"/>
              </a:rPr>
              <a:t>完整频次统计</a:t>
            </a:r>
            <a:endParaRPr lang="en-US" kern="100">
              <a:latin typeface="Times New Roman" panose="02020603050405020304" pitchFamily="18" charset="0"/>
              <a:ea typeface="宋体" panose="02010600030101010101" pitchFamily="2" charset="-122"/>
              <a:cs typeface="Times New Roman" panose="02020603050405020304" pitchFamily="18" charset="0"/>
            </a:endParaRPr>
          </a:p>
          <a:p>
            <a:pPr>
              <a:lnSpc>
                <a:spcPts val="2200"/>
              </a:lnSpc>
              <a:spcAft>
                <a:spcPts val="600"/>
              </a:spcAft>
            </a:pP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35C95236-EA9E-023B-D536-CC339F36CB8E}"/>
              </a:ext>
            </a:extLst>
          </p:cNvPr>
          <p:cNvSpPr txBox="1"/>
          <p:nvPr/>
        </p:nvSpPr>
        <p:spPr>
          <a:xfrm>
            <a:off x="129958" y="1406017"/>
            <a:ext cx="6097044" cy="455253"/>
          </a:xfrm>
          <a:prstGeom prst="rect">
            <a:avLst/>
          </a:prstGeom>
          <a:noFill/>
        </p:spPr>
        <p:txBody>
          <a:bodyPr wrap="square">
            <a:spAutoFit/>
          </a:bodyPr>
          <a:lstStyle/>
          <a:p>
            <a:pPr indent="266700" algn="just">
              <a:lnSpc>
                <a:spcPct val="150000"/>
              </a:lnSpc>
            </a:pP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800" b="1"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800" b="1" kern="100">
                <a:effectLst/>
                <a:latin typeface="Times New Roman" panose="02020603050405020304" pitchFamily="18" charset="0"/>
                <a:ea typeface="宋体" panose="02010600030101010101" pitchFamily="2" charset="-122"/>
                <a:cs typeface="Times New Roman" panose="02020603050405020304" pitchFamily="18" charset="0"/>
              </a:rPr>
              <a:t>）知识单元类别中多内容的频次统计分析</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4BFBE54F-1EEF-155A-E92F-40F736CFD472}"/>
              </a:ext>
            </a:extLst>
          </p:cNvPr>
          <p:cNvPicPr>
            <a:picLocks noChangeAspect="1"/>
          </p:cNvPicPr>
          <p:nvPr/>
        </p:nvPicPr>
        <p:blipFill>
          <a:blip r:embed="rId2"/>
          <a:stretch>
            <a:fillRect/>
          </a:stretch>
        </p:blipFill>
        <p:spPr>
          <a:xfrm>
            <a:off x="534067" y="4064316"/>
            <a:ext cx="5147151" cy="2311432"/>
          </a:xfrm>
          <a:prstGeom prst="rect">
            <a:avLst/>
          </a:prstGeom>
        </p:spPr>
      </p:pic>
      <p:sp>
        <p:nvSpPr>
          <p:cNvPr id="13" name="文本框 12">
            <a:extLst>
              <a:ext uri="{FF2B5EF4-FFF2-40B4-BE49-F238E27FC236}">
                <a16:creationId xmlns:a16="http://schemas.microsoft.com/office/drawing/2014/main" id="{B11026EB-EEA2-F31D-B207-8D060C3C698B}"/>
              </a:ext>
            </a:extLst>
          </p:cNvPr>
          <p:cNvSpPr txBox="1"/>
          <p:nvPr/>
        </p:nvSpPr>
        <p:spPr>
          <a:xfrm>
            <a:off x="129959" y="1901605"/>
            <a:ext cx="6039109" cy="2122376"/>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直接</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对字段</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value_counts()</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的操作没有办法获取想要的结果，需要将单元格中存在多项元素依次取出后再进行频次统计。自定义函数</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multi_element_count()</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进行知识单元多元素频数统计，参数只需要传入要进行统计的多元素字段的数据。以作者姓名字段进行测试，完成频次计数</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14" name="图片 13">
            <a:extLst>
              <a:ext uri="{FF2B5EF4-FFF2-40B4-BE49-F238E27FC236}">
                <a16:creationId xmlns:a16="http://schemas.microsoft.com/office/drawing/2014/main" id="{0C29B3FC-76B1-3DE8-DDD7-D540C7EDD3EA}"/>
              </a:ext>
            </a:extLst>
          </p:cNvPr>
          <p:cNvPicPr>
            <a:picLocks noChangeAspect="1"/>
          </p:cNvPicPr>
          <p:nvPr/>
        </p:nvPicPr>
        <p:blipFill>
          <a:blip r:embed="rId3"/>
          <a:stretch>
            <a:fillRect/>
          </a:stretch>
        </p:blipFill>
        <p:spPr>
          <a:xfrm>
            <a:off x="7208206" y="264195"/>
            <a:ext cx="4806717" cy="1597075"/>
          </a:xfrm>
          <a:prstGeom prst="rect">
            <a:avLst/>
          </a:prstGeom>
        </p:spPr>
      </p:pic>
      <p:pic>
        <p:nvPicPr>
          <p:cNvPr id="15" name="图片 14">
            <a:extLst>
              <a:ext uri="{FF2B5EF4-FFF2-40B4-BE49-F238E27FC236}">
                <a16:creationId xmlns:a16="http://schemas.microsoft.com/office/drawing/2014/main" id="{A79826C0-4B5A-10B5-CAEC-0B4CB911CB92}"/>
              </a:ext>
            </a:extLst>
          </p:cNvPr>
          <p:cNvPicPr>
            <a:picLocks noChangeAspect="1"/>
          </p:cNvPicPr>
          <p:nvPr/>
        </p:nvPicPr>
        <p:blipFill>
          <a:blip r:embed="rId4"/>
          <a:stretch>
            <a:fillRect/>
          </a:stretch>
        </p:blipFill>
        <p:spPr>
          <a:xfrm>
            <a:off x="7208206" y="2061391"/>
            <a:ext cx="4806717" cy="1654870"/>
          </a:xfrm>
          <a:prstGeom prst="rect">
            <a:avLst/>
          </a:prstGeom>
        </p:spPr>
      </p:pic>
      <p:pic>
        <p:nvPicPr>
          <p:cNvPr id="16" name="图片 15">
            <a:extLst>
              <a:ext uri="{FF2B5EF4-FFF2-40B4-BE49-F238E27FC236}">
                <a16:creationId xmlns:a16="http://schemas.microsoft.com/office/drawing/2014/main" id="{7EC0F0A3-4E8C-F88A-9E5A-0F300E86F459}"/>
              </a:ext>
            </a:extLst>
          </p:cNvPr>
          <p:cNvPicPr>
            <a:picLocks noChangeAspect="1"/>
          </p:cNvPicPr>
          <p:nvPr/>
        </p:nvPicPr>
        <p:blipFill>
          <a:blip r:embed="rId5"/>
          <a:stretch>
            <a:fillRect/>
          </a:stretch>
        </p:blipFill>
        <p:spPr>
          <a:xfrm>
            <a:off x="7610860" y="4023981"/>
            <a:ext cx="4047073" cy="2261257"/>
          </a:xfrm>
          <a:prstGeom prst="rect">
            <a:avLst/>
          </a:prstGeom>
        </p:spPr>
      </p:pic>
      <p:sp>
        <p:nvSpPr>
          <p:cNvPr id="18" name="文本框 17">
            <a:extLst>
              <a:ext uri="{FF2B5EF4-FFF2-40B4-BE49-F238E27FC236}">
                <a16:creationId xmlns:a16="http://schemas.microsoft.com/office/drawing/2014/main" id="{BC4BC080-416B-2FA1-D597-C1AAD8685038}"/>
              </a:ext>
            </a:extLst>
          </p:cNvPr>
          <p:cNvSpPr txBox="1"/>
          <p:nvPr/>
        </p:nvSpPr>
        <p:spPr>
          <a:xfrm>
            <a:off x="5900428" y="575800"/>
            <a:ext cx="1281858" cy="738664"/>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借助简单阅览</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glimpse()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核实结果</a:t>
            </a:r>
            <a:endParaRPr lang="en-US" sz="1400"/>
          </a:p>
        </p:txBody>
      </p:sp>
      <p:sp>
        <p:nvSpPr>
          <p:cNvPr id="20" name="文本框 19">
            <a:extLst>
              <a:ext uri="{FF2B5EF4-FFF2-40B4-BE49-F238E27FC236}">
                <a16:creationId xmlns:a16="http://schemas.microsoft.com/office/drawing/2014/main" id="{8BB38E96-F7B1-E568-DA9E-1E6D04C59604}"/>
              </a:ext>
            </a:extLst>
          </p:cNvPr>
          <p:cNvSpPr txBox="1"/>
          <p:nvPr/>
        </p:nvSpPr>
        <p:spPr>
          <a:xfrm>
            <a:off x="6582187" y="2228687"/>
            <a:ext cx="615553" cy="1487574"/>
          </a:xfrm>
          <a:prstGeom prst="rect">
            <a:avLst/>
          </a:prstGeom>
          <a:noFill/>
        </p:spPr>
        <p:txBody>
          <a:bodyPr vert="eaVert"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对关键词字段进行词频统计分析</a:t>
            </a:r>
            <a:endParaRPr lang="en-US" sz="1400"/>
          </a:p>
        </p:txBody>
      </p:sp>
      <p:sp>
        <p:nvSpPr>
          <p:cNvPr id="22" name="文本框 21">
            <a:extLst>
              <a:ext uri="{FF2B5EF4-FFF2-40B4-BE49-F238E27FC236}">
                <a16:creationId xmlns:a16="http://schemas.microsoft.com/office/drawing/2014/main" id="{18BB8F7E-D055-4E59-2A6E-B7161111ABA5}"/>
              </a:ext>
            </a:extLst>
          </p:cNvPr>
          <p:cNvSpPr txBox="1"/>
          <p:nvPr/>
        </p:nvSpPr>
        <p:spPr>
          <a:xfrm>
            <a:off x="6995307" y="4089403"/>
            <a:ext cx="615553" cy="2261257"/>
          </a:xfrm>
          <a:prstGeom prst="rect">
            <a:avLst/>
          </a:prstGeom>
          <a:noFill/>
        </p:spPr>
        <p:txBody>
          <a:bodyPr vert="eaVert"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选择作者发文量前</a:t>
            </a:r>
            <a:r>
              <a:rPr lang="en-US" sz="1400" kern="100">
                <a:effectLst/>
                <a:latin typeface="Times New Roman" panose="02020603050405020304" pitchFamily="18" charset="0"/>
                <a:ea typeface="宋体" panose="02010600030101010101" pitchFamily="2" charset="-122"/>
              </a:rPr>
              <a:t>15</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名人员的数据进行柱状图的绘制</a:t>
            </a:r>
            <a:endParaRPr lang="en-US" sz="1400"/>
          </a:p>
        </p:txBody>
      </p:sp>
    </p:spTree>
    <p:extLst>
      <p:ext uri="{BB962C8B-B14F-4D97-AF65-F5344CB8AC3E}">
        <p14:creationId xmlns:p14="http://schemas.microsoft.com/office/powerpoint/2010/main" val="48290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6.2 </a:t>
            </a:r>
            <a:r>
              <a:rPr lang="zh-CN" sz="1800" kern="100">
                <a:effectLst/>
                <a:latin typeface="宋体" panose="02010600030101010101" pitchFamily="2" charset="-122"/>
                <a:ea typeface="宋体" panose="02010600030101010101" pitchFamily="2" charset="-122"/>
                <a:cs typeface="Times New Roman" panose="02020603050405020304" pitchFamily="18" charset="0"/>
              </a:rPr>
              <a:t>数据时间序列分析</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16A3A023-8DFC-A051-6022-D9D0E549C7B0}"/>
              </a:ext>
            </a:extLst>
          </p:cNvPr>
          <p:cNvSpPr txBox="1"/>
          <p:nvPr/>
        </p:nvSpPr>
        <p:spPr>
          <a:xfrm>
            <a:off x="341355" y="860766"/>
            <a:ext cx="5305683" cy="1024961"/>
          </a:xfrm>
          <a:prstGeom prst="rect">
            <a:avLst/>
          </a:prstGeom>
          <a:noFill/>
        </p:spPr>
        <p:txBody>
          <a:bodyPr wrap="square">
            <a:spAutoFit/>
          </a:bodyPr>
          <a:lstStyle/>
          <a:p>
            <a:pPr indent="457200">
              <a:lnSpc>
                <a:spcPct val="150000"/>
              </a:lnSpc>
            </a:pPr>
            <a:r>
              <a:rPr lang="en-US" sz="1400" kern="100">
                <a:effectLst/>
                <a:latin typeface="Times New Roman" panose="02020603050405020304" pitchFamily="18" charset="0"/>
                <a:ea typeface="宋体" panose="02010600030101010101" pitchFamily="2" charset="-122"/>
              </a:rPr>
              <a:t>mk</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中</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timeSeries()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方法针对文献进行时间序列分析，括号中可以传递</a:t>
            </a:r>
            <a:r>
              <a:rPr lang="en-US" sz="1400" kern="100">
                <a:effectLst/>
                <a:latin typeface="Times New Roman" panose="02020603050405020304" pitchFamily="18" charset="0"/>
                <a:ea typeface="宋体" panose="02010600030101010101" pitchFamily="2" charset="-122"/>
              </a:rPr>
              <a:t>WOS</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字段标识，借助</a:t>
            </a:r>
            <a:r>
              <a:rPr lang="en-US" sz="1400" kern="100">
                <a:effectLst/>
                <a:latin typeface="Times New Roman" panose="02020603050405020304" pitchFamily="18" charset="0"/>
                <a:ea typeface="宋体" panose="02010600030101010101" pitchFamily="2" charset="-122"/>
              </a:rPr>
              <a:t>DataFrame</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数据结构，输出按照指定的字段和时间（默认为年份）进行分组汇总的结果</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8" name="图片 7">
            <a:extLst>
              <a:ext uri="{FF2B5EF4-FFF2-40B4-BE49-F238E27FC236}">
                <a16:creationId xmlns:a16="http://schemas.microsoft.com/office/drawing/2014/main" id="{67E0A791-A720-6F0B-CB60-FF1622143A06}"/>
              </a:ext>
            </a:extLst>
          </p:cNvPr>
          <p:cNvPicPr>
            <a:picLocks noChangeAspect="1"/>
          </p:cNvPicPr>
          <p:nvPr/>
        </p:nvPicPr>
        <p:blipFill>
          <a:blip r:embed="rId2"/>
          <a:stretch>
            <a:fillRect/>
          </a:stretch>
        </p:blipFill>
        <p:spPr>
          <a:xfrm>
            <a:off x="860338" y="1911257"/>
            <a:ext cx="4490137" cy="1517743"/>
          </a:xfrm>
          <a:prstGeom prst="rect">
            <a:avLst/>
          </a:prstGeom>
        </p:spPr>
      </p:pic>
      <p:sp>
        <p:nvSpPr>
          <p:cNvPr id="10" name="文本框 9">
            <a:extLst>
              <a:ext uri="{FF2B5EF4-FFF2-40B4-BE49-F238E27FC236}">
                <a16:creationId xmlns:a16="http://schemas.microsoft.com/office/drawing/2014/main" id="{D8B6F410-D6CB-4D84-7E56-491FA549856C}"/>
              </a:ext>
            </a:extLst>
          </p:cNvPr>
          <p:cNvSpPr txBox="1"/>
          <p:nvPr/>
        </p:nvSpPr>
        <p:spPr>
          <a:xfrm>
            <a:off x="331092" y="3454530"/>
            <a:ext cx="5441608" cy="1024961"/>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随着时间增加，每年的发文量和累计发文量的数值会相差一定的量级，两者绘制在同一</a:t>
            </a:r>
            <a:r>
              <a:rPr lang="en-US" sz="1400" kern="100">
                <a:effectLst/>
                <a:latin typeface="Times New Roman" panose="02020603050405020304" pitchFamily="18" charset="0"/>
                <a:ea typeface="宋体" panose="02010600030101010101" pitchFamily="2" charset="-122"/>
              </a:rPr>
              <a: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轴侧展示效果较差，实际展示中往往需要绘制同</a:t>
            </a:r>
            <a:r>
              <a:rPr lang="en-US" sz="1400" kern="100">
                <a:effectLst/>
                <a:latin typeface="Times New Roman" panose="02020603050405020304" pitchFamily="18" charset="0"/>
                <a:ea typeface="宋体" panose="02010600030101010101" pitchFamily="2" charset="-122"/>
              </a:rPr>
              <a:t>x</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轴双侧</a:t>
            </a:r>
            <a:r>
              <a:rPr lang="en-US" sz="1400" kern="100">
                <a:effectLst/>
                <a:latin typeface="Times New Roman" panose="02020603050405020304" pitchFamily="18" charset="0"/>
                <a:ea typeface="宋体" panose="02010600030101010101" pitchFamily="2" charset="-122"/>
              </a:rPr>
              <a:t>y</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轴图</a:t>
            </a:r>
            <a:r>
              <a:rPr lang="zh-CN" alt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sz="1400"/>
          </a:p>
        </p:txBody>
      </p:sp>
      <p:pic>
        <p:nvPicPr>
          <p:cNvPr id="11" name="图片 10">
            <a:extLst>
              <a:ext uri="{FF2B5EF4-FFF2-40B4-BE49-F238E27FC236}">
                <a16:creationId xmlns:a16="http://schemas.microsoft.com/office/drawing/2014/main" id="{338E1D74-2D49-08FA-DDDF-D29FBC4E6C35}"/>
              </a:ext>
            </a:extLst>
          </p:cNvPr>
          <p:cNvPicPr>
            <a:picLocks noChangeAspect="1"/>
          </p:cNvPicPr>
          <p:nvPr/>
        </p:nvPicPr>
        <p:blipFill>
          <a:blip r:embed="rId3"/>
          <a:stretch>
            <a:fillRect/>
          </a:stretch>
        </p:blipFill>
        <p:spPr>
          <a:xfrm>
            <a:off x="753317" y="4579570"/>
            <a:ext cx="4597158" cy="1753378"/>
          </a:xfrm>
          <a:prstGeom prst="rect">
            <a:avLst/>
          </a:prstGeom>
        </p:spPr>
      </p:pic>
      <p:pic>
        <p:nvPicPr>
          <p:cNvPr id="12" name="图片 11">
            <a:extLst>
              <a:ext uri="{FF2B5EF4-FFF2-40B4-BE49-F238E27FC236}">
                <a16:creationId xmlns:a16="http://schemas.microsoft.com/office/drawing/2014/main" id="{8E892677-D0CD-854E-06D7-9F810AD2649A}"/>
              </a:ext>
            </a:extLst>
          </p:cNvPr>
          <p:cNvPicPr>
            <a:picLocks noChangeAspect="1"/>
          </p:cNvPicPr>
          <p:nvPr/>
        </p:nvPicPr>
        <p:blipFill>
          <a:blip r:embed="rId4"/>
          <a:stretch>
            <a:fillRect/>
          </a:stretch>
        </p:blipFill>
        <p:spPr>
          <a:xfrm>
            <a:off x="6147237" y="860766"/>
            <a:ext cx="5878195" cy="1931035"/>
          </a:xfrm>
          <a:prstGeom prst="rect">
            <a:avLst/>
          </a:prstGeom>
        </p:spPr>
      </p:pic>
      <p:sp>
        <p:nvSpPr>
          <p:cNvPr id="19" name="文本框 18">
            <a:extLst>
              <a:ext uri="{FF2B5EF4-FFF2-40B4-BE49-F238E27FC236}">
                <a16:creationId xmlns:a16="http://schemas.microsoft.com/office/drawing/2014/main" id="{7037FC68-78B7-5C63-D024-47BB6F140A8E}"/>
              </a:ext>
            </a:extLst>
          </p:cNvPr>
          <p:cNvSpPr txBox="1"/>
          <p:nvPr/>
        </p:nvSpPr>
        <p:spPr>
          <a:xfrm>
            <a:off x="6119684" y="472945"/>
            <a:ext cx="6094970" cy="307777"/>
          </a:xfrm>
          <a:prstGeom prst="rect">
            <a:avLst/>
          </a:prstGeom>
          <a:noFill/>
        </p:spPr>
        <p:txBody>
          <a:bodyPr wrap="square">
            <a:spAutoFit/>
          </a:bodyPr>
          <a:lstStyle/>
          <a:p>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按照期刊统计每年的期刊以及作者的发文量</a:t>
            </a:r>
            <a:endParaRPr lang="en-US" sz="1400"/>
          </a:p>
        </p:txBody>
      </p:sp>
      <p:pic>
        <p:nvPicPr>
          <p:cNvPr id="21" name="图片 20">
            <a:extLst>
              <a:ext uri="{FF2B5EF4-FFF2-40B4-BE49-F238E27FC236}">
                <a16:creationId xmlns:a16="http://schemas.microsoft.com/office/drawing/2014/main" id="{EEF7FDEF-6E03-C729-E9B0-59BCF3F8D594}"/>
              </a:ext>
            </a:extLst>
          </p:cNvPr>
          <p:cNvPicPr>
            <a:picLocks noChangeAspect="1"/>
          </p:cNvPicPr>
          <p:nvPr/>
        </p:nvPicPr>
        <p:blipFill rotWithShape="1">
          <a:blip r:embed="rId5"/>
          <a:srcRect r="255"/>
          <a:stretch/>
        </p:blipFill>
        <p:spPr bwMode="auto">
          <a:xfrm>
            <a:off x="6147237" y="3548862"/>
            <a:ext cx="5917565" cy="2160270"/>
          </a:xfrm>
          <a:prstGeom prst="rect">
            <a:avLst/>
          </a:prstGeom>
          <a:ln>
            <a:noFill/>
          </a:ln>
          <a:extLst>
            <a:ext uri="{53640926-AAD7-44D8-BBD7-CCE9431645EC}">
              <a14:shadowObscured xmlns:a14="http://schemas.microsoft.com/office/drawing/2010/main"/>
            </a:ext>
          </a:extLst>
        </p:spPr>
      </p:pic>
      <p:sp>
        <p:nvSpPr>
          <p:cNvPr id="24" name="文本框 23">
            <a:extLst>
              <a:ext uri="{FF2B5EF4-FFF2-40B4-BE49-F238E27FC236}">
                <a16:creationId xmlns:a16="http://schemas.microsoft.com/office/drawing/2014/main" id="{A93A2907-555B-3A37-59BC-EE65D9F6B93A}"/>
              </a:ext>
            </a:extLst>
          </p:cNvPr>
          <p:cNvSpPr txBox="1"/>
          <p:nvPr/>
        </p:nvSpPr>
        <p:spPr>
          <a:xfrm>
            <a:off x="6119683" y="2811668"/>
            <a:ext cx="6094971" cy="701795"/>
          </a:xfrm>
          <a:prstGeom prst="rect">
            <a:avLst/>
          </a:prstGeom>
          <a:noFill/>
        </p:spPr>
        <p:txBody>
          <a:bodyPr wrap="square">
            <a:spAutoFit/>
          </a:bodyPr>
          <a:lstStyle/>
          <a:p>
            <a:pPr indent="457200">
              <a:lnSpc>
                <a:spcPct val="15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当进行汇总的字段类别较多时，不需要太多类别出现在绘制的图形中，可以借助</a:t>
            </a:r>
            <a:r>
              <a:rPr lang="en-US" sz="1400"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limitTo</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参数，输入只进行展示的类别构成的列表即可</a:t>
            </a:r>
            <a:endParaRPr lang="en-US" sz="1400"/>
          </a:p>
        </p:txBody>
      </p:sp>
      <p:pic>
        <p:nvPicPr>
          <p:cNvPr id="25" name="图片 24">
            <a:extLst>
              <a:ext uri="{FF2B5EF4-FFF2-40B4-BE49-F238E27FC236}">
                <a16:creationId xmlns:a16="http://schemas.microsoft.com/office/drawing/2014/main" id="{DB8061AD-2501-AB14-3F57-FDE3AEA29F89}"/>
              </a:ext>
            </a:extLst>
          </p:cNvPr>
          <p:cNvPicPr>
            <a:picLocks noChangeAspect="1"/>
          </p:cNvPicPr>
          <p:nvPr/>
        </p:nvPicPr>
        <p:blipFill>
          <a:blip r:embed="rId6"/>
          <a:stretch>
            <a:fillRect/>
          </a:stretch>
        </p:blipFill>
        <p:spPr>
          <a:xfrm>
            <a:off x="6403136" y="3839167"/>
            <a:ext cx="5722060" cy="2329488"/>
          </a:xfrm>
          <a:prstGeom prst="rect">
            <a:avLst/>
          </a:prstGeom>
        </p:spPr>
      </p:pic>
      <p:pic>
        <p:nvPicPr>
          <p:cNvPr id="26" name="图片 25">
            <a:extLst>
              <a:ext uri="{FF2B5EF4-FFF2-40B4-BE49-F238E27FC236}">
                <a16:creationId xmlns:a16="http://schemas.microsoft.com/office/drawing/2014/main" id="{C7CD41F2-63E2-B9AD-D89C-F2D5B4479EAA}"/>
              </a:ext>
            </a:extLst>
          </p:cNvPr>
          <p:cNvPicPr>
            <a:picLocks noChangeAspect="1"/>
          </p:cNvPicPr>
          <p:nvPr/>
        </p:nvPicPr>
        <p:blipFill>
          <a:blip r:embed="rId7"/>
          <a:stretch>
            <a:fillRect/>
          </a:stretch>
        </p:blipFill>
        <p:spPr>
          <a:xfrm>
            <a:off x="6939420" y="4110204"/>
            <a:ext cx="5713460" cy="2692109"/>
          </a:xfrm>
          <a:prstGeom prst="rect">
            <a:avLst/>
          </a:prstGeom>
        </p:spPr>
      </p:pic>
    </p:spTree>
    <p:extLst>
      <p:ext uri="{BB962C8B-B14F-4D97-AF65-F5344CB8AC3E}">
        <p14:creationId xmlns:p14="http://schemas.microsoft.com/office/powerpoint/2010/main" val="66400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FD52B963-E22C-0F40-CEE0-337B88135042}"/>
              </a:ext>
            </a:extLst>
          </p:cNvPr>
          <p:cNvSpPr txBox="1"/>
          <p:nvPr/>
        </p:nvSpPr>
        <p:spPr>
          <a:xfrm>
            <a:off x="298622" y="916371"/>
            <a:ext cx="11446991" cy="870751"/>
          </a:xfrm>
          <a:prstGeom prst="rect">
            <a:avLst/>
          </a:prstGeom>
          <a:noFill/>
        </p:spPr>
        <p:txBody>
          <a:bodyPr wrap="square">
            <a:spAutoFit/>
          </a:bodyPr>
          <a:lstStyle/>
          <a:p>
            <a:pPr indent="457200" algn="just">
              <a:lnSpc>
                <a:spcPct val="150000"/>
              </a:lnSpc>
            </a:pPr>
            <a:r>
              <a:rPr lang="zh-CN" kern="100">
                <a:effectLst/>
                <a:latin typeface="Times New Roman" panose="02020603050405020304" pitchFamily="18" charset="0"/>
                <a:ea typeface="宋体" panose="02010600030101010101" pitchFamily="2" charset="-122"/>
                <a:cs typeface="Times New Roman" panose="02020603050405020304" pitchFamily="18" charset="0"/>
              </a:rPr>
              <a:t>地理数据包含地理点数据和地理面数据。在文献中，地理面数据表示作者的国家或者区域；地理点数据表示具体的地址，即作者研究机构所在地方。</a:t>
            </a:r>
            <a:endParaRPr lang="en-US" kern="10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501994" y="1892272"/>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地理面数据可视化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6BF55B3D-6287-C88A-06F7-D81AF3915B95}"/>
              </a:ext>
            </a:extLst>
          </p:cNvPr>
          <p:cNvPicPr>
            <a:picLocks noChangeAspect="1"/>
          </p:cNvPicPr>
          <p:nvPr/>
        </p:nvPicPr>
        <p:blipFill rotWithShape="1">
          <a:blip r:embed="rId2"/>
          <a:srcRect t="45699"/>
          <a:stretch/>
        </p:blipFill>
        <p:spPr>
          <a:xfrm>
            <a:off x="446387" y="2409071"/>
            <a:ext cx="5002943" cy="2090818"/>
          </a:xfrm>
          <a:prstGeom prst="rect">
            <a:avLst/>
          </a:prstGeom>
        </p:spPr>
      </p:pic>
      <p:sp>
        <p:nvSpPr>
          <p:cNvPr id="14" name="文本框 13">
            <a:extLst>
              <a:ext uri="{FF2B5EF4-FFF2-40B4-BE49-F238E27FC236}">
                <a16:creationId xmlns:a16="http://schemas.microsoft.com/office/drawing/2014/main" id="{31A46E67-ACE2-6AB7-B7FB-BCAC5D0F47EA}"/>
              </a:ext>
            </a:extLst>
          </p:cNvPr>
          <p:cNvSpPr txBox="1"/>
          <p:nvPr/>
        </p:nvSpPr>
        <p:spPr>
          <a:xfrm>
            <a:off x="106578" y="4610504"/>
            <a:ext cx="5386002" cy="1701748"/>
          </a:xfrm>
          <a:prstGeom prst="rect">
            <a:avLst/>
          </a:prstGeom>
          <a:noFill/>
        </p:spPr>
        <p:txBody>
          <a:bodyPr wrap="square">
            <a:spAutoFit/>
          </a:bodyPr>
          <a:lstStyle/>
          <a:p>
            <a:pPr indent="457200" algn="just">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文献作者中会存在多人的现象，书中采用通讯作者所在的地址作为地理信息进行数据提取。观察输出结果，发现地理数据都在指定字段元素中，但是要考虑到该字段中元素有缺失的情况。</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B466519E-E913-3283-BFBF-CBC77F911827}"/>
              </a:ext>
            </a:extLst>
          </p:cNvPr>
          <p:cNvPicPr>
            <a:picLocks noChangeAspect="1"/>
          </p:cNvPicPr>
          <p:nvPr/>
        </p:nvPicPr>
        <p:blipFill rotWithShape="1">
          <a:blip r:embed="rId3"/>
          <a:srcRect r="38230" b="57543"/>
          <a:stretch/>
        </p:blipFill>
        <p:spPr bwMode="auto">
          <a:xfrm>
            <a:off x="7362927" y="1366730"/>
            <a:ext cx="3739618" cy="1582420"/>
          </a:xfrm>
          <a:prstGeom prst="rect">
            <a:avLst/>
          </a:prstGeom>
          <a:ln>
            <a:noFill/>
          </a:ln>
          <a:extLst>
            <a:ext uri="{53640926-AAD7-44D8-BBD7-CCE9431645EC}">
              <a14:shadowObscured xmlns:a14="http://schemas.microsoft.com/office/drawing/2010/main"/>
            </a:ext>
          </a:extLst>
        </p:spPr>
      </p:pic>
      <p:pic>
        <p:nvPicPr>
          <p:cNvPr id="16" name="图片 15">
            <a:extLst>
              <a:ext uri="{FF2B5EF4-FFF2-40B4-BE49-F238E27FC236}">
                <a16:creationId xmlns:a16="http://schemas.microsoft.com/office/drawing/2014/main" id="{842E89F4-6D34-8AB3-0330-2796844CB098}"/>
              </a:ext>
            </a:extLst>
          </p:cNvPr>
          <p:cNvPicPr>
            <a:picLocks noChangeAspect="1"/>
          </p:cNvPicPr>
          <p:nvPr/>
        </p:nvPicPr>
        <p:blipFill>
          <a:blip r:embed="rId4"/>
          <a:stretch>
            <a:fillRect/>
          </a:stretch>
        </p:blipFill>
        <p:spPr>
          <a:xfrm>
            <a:off x="6814219" y="3038707"/>
            <a:ext cx="4931394" cy="1268894"/>
          </a:xfrm>
          <a:prstGeom prst="rect">
            <a:avLst/>
          </a:prstGeom>
        </p:spPr>
      </p:pic>
      <p:pic>
        <p:nvPicPr>
          <p:cNvPr id="17" name="图片 16">
            <a:extLst>
              <a:ext uri="{FF2B5EF4-FFF2-40B4-BE49-F238E27FC236}">
                <a16:creationId xmlns:a16="http://schemas.microsoft.com/office/drawing/2014/main" id="{50409079-F4C9-F51C-28E8-FFAA2A41675B}"/>
              </a:ext>
            </a:extLst>
          </p:cNvPr>
          <p:cNvPicPr>
            <a:picLocks noChangeAspect="1"/>
          </p:cNvPicPr>
          <p:nvPr/>
        </p:nvPicPr>
        <p:blipFill>
          <a:blip r:embed="rId5"/>
          <a:stretch>
            <a:fillRect/>
          </a:stretch>
        </p:blipFill>
        <p:spPr>
          <a:xfrm>
            <a:off x="7302350" y="4397158"/>
            <a:ext cx="3955132" cy="2009110"/>
          </a:xfrm>
          <a:prstGeom prst="rect">
            <a:avLst/>
          </a:prstGeom>
        </p:spPr>
      </p:pic>
      <p:sp>
        <p:nvSpPr>
          <p:cNvPr id="18" name="文本框 17">
            <a:extLst>
              <a:ext uri="{FF2B5EF4-FFF2-40B4-BE49-F238E27FC236}">
                <a16:creationId xmlns:a16="http://schemas.microsoft.com/office/drawing/2014/main" id="{30D52349-5247-9DE6-BF06-1D16F2D1E6CA}"/>
              </a:ext>
            </a:extLst>
          </p:cNvPr>
          <p:cNvSpPr txBox="1"/>
          <p:nvPr/>
        </p:nvSpPr>
        <p:spPr>
          <a:xfrm>
            <a:off x="6901262" y="1729649"/>
            <a:ext cx="461665" cy="1015663"/>
          </a:xfrm>
          <a:prstGeom prst="rect">
            <a:avLst/>
          </a:prstGeom>
          <a:noFill/>
        </p:spPr>
        <p:txBody>
          <a:bodyPr vert="eaVert" wrap="none" rtlCol="0">
            <a:spAutoFit/>
          </a:bodyPr>
          <a:lstStyle/>
          <a:p>
            <a:r>
              <a:rPr lang="zh-CN" altLang="en-US">
                <a:latin typeface="宋体" panose="02010600030101010101" pitchFamily="2" charset="-122"/>
                <a:ea typeface="宋体" panose="02010600030101010101" pitchFamily="2" charset="-122"/>
              </a:rPr>
              <a:t>提取规则</a:t>
            </a:r>
            <a:endParaRPr lang="en-US">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578F4D72-8D11-618C-0AB9-F7EC6E70180D}"/>
              </a:ext>
            </a:extLst>
          </p:cNvPr>
          <p:cNvSpPr txBox="1"/>
          <p:nvPr/>
        </p:nvSpPr>
        <p:spPr>
          <a:xfrm>
            <a:off x="6289332" y="2949150"/>
            <a:ext cx="461665" cy="1477328"/>
          </a:xfrm>
          <a:prstGeom prst="rect">
            <a:avLst/>
          </a:prstGeom>
          <a:noFill/>
        </p:spPr>
        <p:txBody>
          <a:bodyPr vert="eaVert" wrap="none" rtlCol="0">
            <a:spAutoFit/>
          </a:bodyPr>
          <a:lstStyle/>
          <a:p>
            <a:r>
              <a:rPr lang="zh-CN" altLang="en-US">
                <a:latin typeface="宋体" panose="02010600030101010101" pitchFamily="2" charset="-122"/>
                <a:ea typeface="宋体" panose="02010600030101010101" pitchFamily="2" charset="-122"/>
              </a:rPr>
              <a:t>噪音数据替换</a:t>
            </a:r>
            <a:endParaRPr lang="en-US">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BABB04EF-FCBB-B45C-6917-6B4C4273F811}"/>
              </a:ext>
            </a:extLst>
          </p:cNvPr>
          <p:cNvSpPr txBox="1"/>
          <p:nvPr/>
        </p:nvSpPr>
        <p:spPr>
          <a:xfrm>
            <a:off x="6901261" y="4925966"/>
            <a:ext cx="461665" cy="1015663"/>
          </a:xfrm>
          <a:prstGeom prst="rect">
            <a:avLst/>
          </a:prstGeom>
          <a:noFill/>
        </p:spPr>
        <p:txBody>
          <a:bodyPr vert="eaVert" wrap="none" rtlCol="0">
            <a:spAutoFit/>
          </a:bodyPr>
          <a:lstStyle/>
          <a:p>
            <a:r>
              <a:rPr lang="zh-CN" altLang="en-US">
                <a:latin typeface="宋体" panose="02010600030101010101" pitchFamily="2" charset="-122"/>
                <a:ea typeface="宋体" panose="02010600030101010101" pitchFamily="2" charset="-122"/>
              </a:rPr>
              <a:t>数据核实</a:t>
            </a:r>
            <a:endParaRPr lang="en-US">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77512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46387" y="125129"/>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446387" y="99640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6.3.1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地理面数据可视化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E033A9A2-848E-2CE4-F16B-83D5C41059A5}"/>
              </a:ext>
            </a:extLst>
          </p:cNvPr>
          <p:cNvPicPr>
            <a:picLocks noChangeAspect="1"/>
          </p:cNvPicPr>
          <p:nvPr/>
        </p:nvPicPr>
        <p:blipFill rotWithShape="1">
          <a:blip r:embed="rId2"/>
          <a:srcRect r="51149"/>
          <a:stretch/>
        </p:blipFill>
        <p:spPr>
          <a:xfrm>
            <a:off x="179466" y="1879758"/>
            <a:ext cx="5449214" cy="618833"/>
          </a:xfrm>
          <a:prstGeom prst="rect">
            <a:avLst/>
          </a:prstGeom>
        </p:spPr>
      </p:pic>
      <p:sp>
        <p:nvSpPr>
          <p:cNvPr id="6" name="文本框 5">
            <a:extLst>
              <a:ext uri="{FF2B5EF4-FFF2-40B4-BE49-F238E27FC236}">
                <a16:creationId xmlns:a16="http://schemas.microsoft.com/office/drawing/2014/main" id="{804ECBE1-FB19-D635-D818-856557286C5F}"/>
              </a:ext>
            </a:extLst>
          </p:cNvPr>
          <p:cNvSpPr txBox="1"/>
          <p:nvPr/>
        </p:nvSpPr>
        <p:spPr>
          <a:xfrm>
            <a:off x="468352" y="1518449"/>
            <a:ext cx="6094970" cy="369332"/>
          </a:xfrm>
          <a:prstGeom prst="rect">
            <a:avLst/>
          </a:prstGeom>
          <a:noFill/>
        </p:spPr>
        <p:txBody>
          <a:bodyPr wrap="square">
            <a:spAutoFit/>
          </a:bodyPr>
          <a:lstStyle/>
          <a:p>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构建绘制地理图形的可视化所需要的列表</a:t>
            </a:r>
            <a:endParaRPr lang="en-US"/>
          </a:p>
        </p:txBody>
      </p:sp>
      <p:pic>
        <p:nvPicPr>
          <p:cNvPr id="8" name="图片 7">
            <a:extLst>
              <a:ext uri="{FF2B5EF4-FFF2-40B4-BE49-F238E27FC236}">
                <a16:creationId xmlns:a16="http://schemas.microsoft.com/office/drawing/2014/main" id="{E223FD90-5022-EECC-477A-8E6F71A65D69}"/>
              </a:ext>
            </a:extLst>
          </p:cNvPr>
          <p:cNvPicPr>
            <a:picLocks noChangeAspect="1"/>
          </p:cNvPicPr>
          <p:nvPr/>
        </p:nvPicPr>
        <p:blipFill rotWithShape="1">
          <a:blip r:embed="rId3"/>
          <a:srcRect l="239"/>
          <a:stretch/>
        </p:blipFill>
        <p:spPr bwMode="auto">
          <a:xfrm>
            <a:off x="68254" y="3718888"/>
            <a:ext cx="6355074" cy="2215001"/>
          </a:xfrm>
          <a:prstGeom prst="rect">
            <a:avLst/>
          </a:prstGeom>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9CF8D354-67DB-BE16-7CE7-B31E1C627553}"/>
              </a:ext>
            </a:extLst>
          </p:cNvPr>
          <p:cNvSpPr txBox="1"/>
          <p:nvPr/>
        </p:nvSpPr>
        <p:spPr>
          <a:xfrm>
            <a:off x="0" y="2586097"/>
            <a:ext cx="6362186" cy="875881"/>
          </a:xfrm>
          <a:prstGeom prst="rect">
            <a:avLst/>
          </a:prstGeom>
          <a:noFill/>
        </p:spPr>
        <p:txBody>
          <a:bodyPr wrap="square">
            <a:spAutoFit/>
          </a:bodyPr>
          <a:lstStyle/>
          <a:p>
            <a:pPr indent="457200">
              <a:lnSpc>
                <a:spcPct val="150000"/>
              </a:lnSpc>
            </a:pP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is_piecewise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参数，默认是指定为</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True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，输出结果为连续型标签；参数指定为</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False</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，输出结果为分段型标签。</a:t>
            </a:r>
            <a:endParaRPr lang="en-US"/>
          </a:p>
        </p:txBody>
      </p:sp>
      <p:pic>
        <p:nvPicPr>
          <p:cNvPr id="12" name="图片 11">
            <a:extLst>
              <a:ext uri="{FF2B5EF4-FFF2-40B4-BE49-F238E27FC236}">
                <a16:creationId xmlns:a16="http://schemas.microsoft.com/office/drawing/2014/main" id="{23004F13-FFEE-09A6-8EB1-FE869CA5EAD3}"/>
              </a:ext>
            </a:extLst>
          </p:cNvPr>
          <p:cNvPicPr>
            <a:picLocks noChangeAspect="1"/>
          </p:cNvPicPr>
          <p:nvPr/>
        </p:nvPicPr>
        <p:blipFill>
          <a:blip r:embed="rId4"/>
          <a:stretch>
            <a:fillRect/>
          </a:stretch>
        </p:blipFill>
        <p:spPr>
          <a:xfrm>
            <a:off x="6680262" y="790394"/>
            <a:ext cx="5331537" cy="2322256"/>
          </a:xfrm>
          <a:prstGeom prst="rect">
            <a:avLst/>
          </a:prstGeom>
        </p:spPr>
      </p:pic>
      <p:sp>
        <p:nvSpPr>
          <p:cNvPr id="19" name="文本框 18">
            <a:extLst>
              <a:ext uri="{FF2B5EF4-FFF2-40B4-BE49-F238E27FC236}">
                <a16:creationId xmlns:a16="http://schemas.microsoft.com/office/drawing/2014/main" id="{2E6ED636-CF3D-E33D-3AA5-EF6F8CE7CE32}"/>
              </a:ext>
            </a:extLst>
          </p:cNvPr>
          <p:cNvSpPr txBox="1"/>
          <p:nvPr/>
        </p:nvSpPr>
        <p:spPr>
          <a:xfrm>
            <a:off x="6096000" y="-80357"/>
            <a:ext cx="6306579" cy="870751"/>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可将地理面数据保存至本地的</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xlsx</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文件中，利用</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Excel</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（需要</a:t>
            </a: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2016</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版本以上）中的三维地图实现地理面数据可视化</a:t>
            </a:r>
            <a:endParaRPr 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a:extLst>
              <a:ext uri="{FF2B5EF4-FFF2-40B4-BE49-F238E27FC236}">
                <a16:creationId xmlns:a16="http://schemas.microsoft.com/office/drawing/2014/main" id="{DE5DF13A-8EDF-D70D-F44C-B8C93B049302}"/>
              </a:ext>
            </a:extLst>
          </p:cNvPr>
          <p:cNvPicPr>
            <a:picLocks noChangeAspect="1"/>
          </p:cNvPicPr>
          <p:nvPr/>
        </p:nvPicPr>
        <p:blipFill>
          <a:blip r:embed="rId5"/>
          <a:stretch>
            <a:fillRect/>
          </a:stretch>
        </p:blipFill>
        <p:spPr>
          <a:xfrm>
            <a:off x="7154164" y="3429000"/>
            <a:ext cx="4383731" cy="2766106"/>
          </a:xfrm>
          <a:prstGeom prst="rect">
            <a:avLst/>
          </a:prstGeom>
        </p:spPr>
      </p:pic>
      <p:pic>
        <p:nvPicPr>
          <p:cNvPr id="23" name="图片 22">
            <a:extLst>
              <a:ext uri="{FF2B5EF4-FFF2-40B4-BE49-F238E27FC236}">
                <a16:creationId xmlns:a16="http://schemas.microsoft.com/office/drawing/2014/main" id="{9BA4834E-556B-C8C0-E3B6-58AA8F571DD0}"/>
              </a:ext>
            </a:extLst>
          </p:cNvPr>
          <p:cNvPicPr>
            <a:picLocks noChangeAspect="1"/>
          </p:cNvPicPr>
          <p:nvPr/>
        </p:nvPicPr>
        <p:blipFill>
          <a:blip r:embed="rId6"/>
          <a:stretch>
            <a:fillRect/>
          </a:stretch>
        </p:blipFill>
        <p:spPr>
          <a:xfrm>
            <a:off x="6948604" y="3586369"/>
            <a:ext cx="4890066" cy="2608737"/>
          </a:xfrm>
          <a:prstGeom prst="rect">
            <a:avLst/>
          </a:prstGeom>
        </p:spPr>
      </p:pic>
      <p:pic>
        <p:nvPicPr>
          <p:cNvPr id="24" name="图片 23">
            <a:extLst>
              <a:ext uri="{FF2B5EF4-FFF2-40B4-BE49-F238E27FC236}">
                <a16:creationId xmlns:a16="http://schemas.microsoft.com/office/drawing/2014/main" id="{55899019-4473-4A77-9EDF-6B7692D86B67}"/>
              </a:ext>
            </a:extLst>
          </p:cNvPr>
          <p:cNvPicPr>
            <a:picLocks noChangeAspect="1"/>
          </p:cNvPicPr>
          <p:nvPr/>
        </p:nvPicPr>
        <p:blipFill>
          <a:blip r:embed="rId7"/>
          <a:stretch>
            <a:fillRect/>
          </a:stretch>
        </p:blipFill>
        <p:spPr>
          <a:xfrm>
            <a:off x="7154164" y="3333821"/>
            <a:ext cx="4446790" cy="2986447"/>
          </a:xfrm>
          <a:prstGeom prst="rect">
            <a:avLst/>
          </a:prstGeom>
        </p:spPr>
      </p:pic>
    </p:spTree>
    <p:extLst>
      <p:ext uri="{BB962C8B-B14F-4D97-AF65-F5344CB8AC3E}">
        <p14:creationId xmlns:p14="http://schemas.microsoft.com/office/powerpoint/2010/main" val="22251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13B116-37C8-CC19-0A02-DB8FEB8A1804}"/>
              </a:ext>
            </a:extLst>
          </p:cNvPr>
          <p:cNvSpPr txBox="1"/>
          <p:nvPr/>
        </p:nvSpPr>
        <p:spPr>
          <a:xfrm>
            <a:off x="439007" y="103411"/>
            <a:ext cx="6094970" cy="791242"/>
          </a:xfrm>
          <a:prstGeom prst="rect">
            <a:avLst/>
          </a:prstGeom>
          <a:noFill/>
        </p:spPr>
        <p:txBody>
          <a:bodyPr wrap="square">
            <a:spAutoFit/>
          </a:bodyPr>
          <a:lstStyle/>
          <a:p>
            <a:pPr>
              <a:lnSpc>
                <a:spcPts val="2200"/>
              </a:lnSpc>
              <a:spcBef>
                <a:spcPts val="600"/>
              </a:spcBef>
              <a:spcAft>
                <a:spcPts val="600"/>
              </a:spcAft>
            </a:pPr>
            <a:r>
              <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科技文献数据的描述性统计</a:t>
            </a:r>
            <a:endParaRPr lang="en-US" altLang="zh-CN" sz="2400" b="1" kern="10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ts val="2200"/>
              </a:lnSpc>
              <a:spcBef>
                <a:spcPts val="600"/>
              </a:spcBef>
              <a:spcAft>
                <a:spcPts val="600"/>
              </a:spcAft>
            </a:pPr>
            <a:r>
              <a:rPr lang="en-US" altLang="zh-CN" kern="100">
                <a:latin typeface="Times New Roman" panose="02020603050405020304" pitchFamily="18" charset="0"/>
                <a:ea typeface="宋体" panose="02010600030101010101" pitchFamily="2" charset="-122"/>
                <a:cs typeface="Times New Roman" panose="02020603050405020304" pitchFamily="18" charset="0"/>
              </a:rPr>
              <a:t>6.3 </a:t>
            </a:r>
            <a:r>
              <a:rPr lang="zh-CN" altLang="en-US" kern="100">
                <a:latin typeface="宋体" panose="02010600030101010101" pitchFamily="2" charset="-122"/>
                <a:ea typeface="宋体" panose="02010600030101010101" pitchFamily="2" charset="-122"/>
                <a:cs typeface="Times New Roman" panose="02020603050405020304" pitchFamily="18" charset="0"/>
              </a:rPr>
              <a:t>地理数据可视化</a:t>
            </a:r>
            <a:endParaRPr 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E5DB2A6-5D9A-FDDC-E42B-D528BA2ED107}"/>
              </a:ext>
            </a:extLst>
          </p:cNvPr>
          <p:cNvSpPr txBox="1"/>
          <p:nvPr/>
        </p:nvSpPr>
        <p:spPr>
          <a:xfrm>
            <a:off x="446387" y="996407"/>
            <a:ext cx="6094970" cy="355225"/>
          </a:xfrm>
          <a:prstGeom prst="rect">
            <a:avLst/>
          </a:prstGeom>
          <a:noFill/>
        </p:spPr>
        <p:txBody>
          <a:bodyPr wrap="square">
            <a:spAutoFit/>
          </a:bodyPr>
          <a:lstStyle/>
          <a:p>
            <a:pPr>
              <a:lnSpc>
                <a:spcPts val="2200"/>
              </a:lnSpc>
              <a:spcAft>
                <a:spcPts val="60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6.3.2 </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点</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数据可视化</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6B5671B-4FB2-07DA-B113-276065ED0C29}"/>
              </a:ext>
            </a:extLst>
          </p:cNvPr>
          <p:cNvPicPr>
            <a:picLocks noChangeAspect="1"/>
          </p:cNvPicPr>
          <p:nvPr/>
        </p:nvPicPr>
        <p:blipFill>
          <a:blip r:embed="rId2"/>
          <a:stretch>
            <a:fillRect/>
          </a:stretch>
        </p:blipFill>
        <p:spPr>
          <a:xfrm>
            <a:off x="2085716" y="2282757"/>
            <a:ext cx="6438900" cy="377190"/>
          </a:xfrm>
          <a:prstGeom prst="rect">
            <a:avLst/>
          </a:prstGeom>
        </p:spPr>
      </p:pic>
      <p:sp>
        <p:nvSpPr>
          <p:cNvPr id="9" name="文本框 8">
            <a:extLst>
              <a:ext uri="{FF2B5EF4-FFF2-40B4-BE49-F238E27FC236}">
                <a16:creationId xmlns:a16="http://schemas.microsoft.com/office/drawing/2014/main" id="{635DB78E-3E45-EBC5-6AE4-730132DBA4B6}"/>
              </a:ext>
            </a:extLst>
          </p:cNvPr>
          <p:cNvSpPr txBox="1"/>
          <p:nvPr/>
        </p:nvSpPr>
        <p:spPr>
          <a:xfrm>
            <a:off x="292957" y="1374913"/>
            <a:ext cx="11476854" cy="870751"/>
          </a:xfrm>
          <a:prstGeom prst="rect">
            <a:avLst/>
          </a:prstGeom>
          <a:noFill/>
        </p:spPr>
        <p:txBody>
          <a:bodyPr wrap="square">
            <a:spAutoFit/>
          </a:bodyPr>
          <a:lstStyle/>
          <a:p>
            <a:pPr indent="457200" algn="just">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地理点数据对应的详细的地址是在</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(corresponding author)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后的红框区域，红框中的绿色底纹区域是前面获取的地理面数据，黄色底纹区域是作者的研究机构。</a:t>
            </a:r>
            <a:endParaRPr lang="en-US" sz="1800" kern="10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AA0E0F7D-0AE7-4200-65DC-509862F6D77C}"/>
              </a:ext>
            </a:extLst>
          </p:cNvPr>
          <p:cNvPicPr>
            <a:picLocks noChangeAspect="1"/>
          </p:cNvPicPr>
          <p:nvPr/>
        </p:nvPicPr>
        <p:blipFill>
          <a:blip r:embed="rId3"/>
          <a:stretch>
            <a:fillRect/>
          </a:stretch>
        </p:blipFill>
        <p:spPr>
          <a:xfrm>
            <a:off x="439007" y="3610940"/>
            <a:ext cx="6102350" cy="2701290"/>
          </a:xfrm>
          <a:prstGeom prst="rect">
            <a:avLst/>
          </a:prstGeom>
        </p:spPr>
      </p:pic>
      <p:sp>
        <p:nvSpPr>
          <p:cNvPr id="14" name="文本框 13">
            <a:extLst>
              <a:ext uri="{FF2B5EF4-FFF2-40B4-BE49-F238E27FC236}">
                <a16:creationId xmlns:a16="http://schemas.microsoft.com/office/drawing/2014/main" id="{4603E4A5-A3DA-EE4A-41A7-D695938F7901}"/>
              </a:ext>
            </a:extLst>
          </p:cNvPr>
          <p:cNvSpPr txBox="1"/>
          <p:nvPr/>
        </p:nvSpPr>
        <p:spPr>
          <a:xfrm>
            <a:off x="242499" y="2659947"/>
            <a:ext cx="11527311" cy="875881"/>
          </a:xfrm>
          <a:prstGeom prst="rect">
            <a:avLst/>
          </a:prstGeom>
          <a:noFill/>
        </p:spPr>
        <p:txBody>
          <a:bodyPr wrap="square">
            <a:spAutoFit/>
          </a:bodyPr>
          <a:lstStyle/>
          <a:p>
            <a:pPr indent="457200">
              <a:lnSpc>
                <a:spcPct val="150000"/>
              </a:lnSpc>
            </a:pP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按照</a:t>
            </a:r>
            <a:r>
              <a:rPr lang="en-US" kern="100">
                <a:solidFill>
                  <a:srgbClr val="C7254E"/>
                </a:solidFill>
                <a:effectLst/>
                <a:latin typeface="Source Code Pro" panose="020B0509030403020204" pitchFamily="49" charset="0"/>
                <a:ea typeface="宋体" panose="02010600030101010101" pitchFamily="2" charset="-122"/>
                <a:cs typeface="宋体" panose="02010600030101010101" pitchFamily="2" charset="-122"/>
              </a:rPr>
              <a:t>(corresponding author)</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作为标记，获取作者所在的机构和机构地址数据，顺带添加前面已经处理好的面数据，可用作后续分类依据。</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对</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前</a:t>
            </a:r>
            <a:r>
              <a:rPr lang="en-US" sz="1800" kern="100">
                <a:effectLst/>
                <a:latin typeface="Times New Roman" panose="02020603050405020304" pitchFamily="18" charset="0"/>
                <a:ea typeface="宋体" panose="02010600030101010101" pitchFamily="2" charset="-122"/>
              </a:rPr>
              <a:t>15</a:t>
            </a:r>
            <a:r>
              <a:rPr lang="zh-CN" sz="1800" kern="100">
                <a:effectLst/>
                <a:latin typeface="Times New Roman" panose="02020603050405020304" pitchFamily="18" charset="0"/>
                <a:ea typeface="宋体" panose="02010600030101010101" pitchFamily="2" charset="-122"/>
                <a:cs typeface="Times New Roman" panose="02020603050405020304" pitchFamily="18" charset="0"/>
              </a:rPr>
              <a:t>个当前研究领域发文量较多的科研机构可视化展示</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p>
        </p:txBody>
      </p:sp>
      <p:pic>
        <p:nvPicPr>
          <p:cNvPr id="15" name="图片 14">
            <a:extLst>
              <a:ext uri="{FF2B5EF4-FFF2-40B4-BE49-F238E27FC236}">
                <a16:creationId xmlns:a16="http://schemas.microsoft.com/office/drawing/2014/main" id="{60A1BC3F-064A-070E-4936-806B4812BD60}"/>
              </a:ext>
            </a:extLst>
          </p:cNvPr>
          <p:cNvPicPr>
            <a:picLocks noChangeAspect="1"/>
          </p:cNvPicPr>
          <p:nvPr/>
        </p:nvPicPr>
        <p:blipFill>
          <a:blip r:embed="rId4"/>
          <a:stretch>
            <a:fillRect/>
          </a:stretch>
        </p:blipFill>
        <p:spPr>
          <a:xfrm>
            <a:off x="7247238" y="3660975"/>
            <a:ext cx="4655382" cy="2651255"/>
          </a:xfrm>
          <a:prstGeom prst="rect">
            <a:avLst/>
          </a:prstGeom>
        </p:spPr>
      </p:pic>
    </p:spTree>
    <p:extLst>
      <p:ext uri="{BB962C8B-B14F-4D97-AF65-F5344CB8AC3E}">
        <p14:creationId xmlns:p14="http://schemas.microsoft.com/office/powerpoint/2010/main" val="27534585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1539</TotalTime>
  <Words>1277</Words>
  <Application>Microsoft Office PowerPoint</Application>
  <PresentationFormat>宽屏</PresentationFormat>
  <Paragraphs>66</Paragraphs>
  <Slides>13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华光粗黑_CNKI</vt:lpstr>
      <vt:lpstr>宋体</vt:lpstr>
      <vt:lpstr>Arial</vt:lpstr>
      <vt:lpstr>Calibri</vt:lpstr>
      <vt:lpstr>Calibri Light</vt:lpstr>
      <vt:lpstr>Source Code Pro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显</dc:creator>
  <cp:lastModifiedBy>李 显</cp:lastModifiedBy>
  <cp:revision>8</cp:revision>
  <dcterms:created xsi:type="dcterms:W3CDTF">2022-12-31T03:44:12Z</dcterms:created>
  <dcterms:modified xsi:type="dcterms:W3CDTF">2023-01-02T04:15:54Z</dcterms:modified>
</cp:coreProperties>
</file>